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4174" r:id="rId2"/>
  </p:sldMasterIdLst>
  <p:notesMasterIdLst>
    <p:notesMasterId r:id="rId8"/>
  </p:notesMasterIdLst>
  <p:sldIdLst>
    <p:sldId id="2081" r:id="rId3"/>
    <p:sldId id="2163" r:id="rId4"/>
    <p:sldId id="4630" r:id="rId5"/>
    <p:sldId id="4628" r:id="rId6"/>
    <p:sldId id="4632" r:id="rId7"/>
  </p:sldIdLst>
  <p:sldSz cx="12192000" cy="6858000"/>
  <p:notesSz cx="6858000" cy="9144000"/>
  <p:custDataLst>
    <p:tags r:id="rId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41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chová Anna Mgr." initials="KAM" lastIdx="1" clrIdx="0">
    <p:extLst>
      <p:ext uri="{19B8F6BF-5375-455C-9EA6-DF929625EA0E}">
        <p15:presenceInfo xmlns:p15="http://schemas.microsoft.com/office/powerpoint/2012/main" userId="Klechová Anna Mgr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D31145"/>
    <a:srgbClr val="FBCBD8"/>
    <a:srgbClr val="305983"/>
    <a:srgbClr val="CFDEED"/>
    <a:srgbClr val="4DE5F5"/>
    <a:srgbClr val="F7E7E9"/>
    <a:srgbClr val="C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3721" autoAdjust="0"/>
  </p:normalViewPr>
  <p:slideViewPr>
    <p:cSldViewPr snapToGrid="0">
      <p:cViewPr>
        <p:scale>
          <a:sx n="100" d="100"/>
          <a:sy n="100" d="100"/>
        </p:scale>
        <p:origin x="966" y="342"/>
      </p:cViewPr>
      <p:guideLst>
        <p:guide orient="horz" pos="4224"/>
        <p:guide pos="41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F9534-E31E-47A6-B3B5-39567348889D}" type="datetimeFigureOut">
              <a:rPr lang="cs-CZ" smtClean="0"/>
              <a:t>14.01.2022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B4F48-45DA-4A93-94D7-4559DBB1A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7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B4F48-45DA-4A93-94D7-4559DBB1A6C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384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B4F48-45DA-4A93-94D7-4559DBB1A6C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745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B4F48-45DA-4A93-94D7-4559DBB1A6C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4142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B4F48-45DA-4A93-94D7-4559DBB1A6C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433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8.png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1.tmp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Obrázek 31">
            <a:extLst>
              <a:ext uri="{FF2B5EF4-FFF2-40B4-BE49-F238E27FC236}">
                <a16:creationId xmlns:a16="http://schemas.microsoft.com/office/drawing/2014/main" id="{195036A3-2C0E-4CFE-A711-5BBB07E7B7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728" y="1584000"/>
            <a:ext cx="5336537" cy="3060000"/>
          </a:xfrm>
          <a:prstGeom prst="rect">
            <a:avLst/>
          </a:prstGeom>
        </p:spPr>
      </p:pic>
      <p:sp>
        <p:nvSpPr>
          <p:cNvPr id="16" name="Obdélník 15"/>
          <p:cNvSpPr/>
          <p:nvPr userDrawn="1"/>
        </p:nvSpPr>
        <p:spPr>
          <a:xfrm>
            <a:off x="-3" y="-38466"/>
            <a:ext cx="12192000" cy="6858000"/>
          </a:xfrm>
          <a:prstGeom prst="rect">
            <a:avLst/>
          </a:prstGeom>
          <a:gradFill flip="none" rotWithShape="1">
            <a:gsLst>
              <a:gs pos="49000">
                <a:schemeClr val="bg1"/>
              </a:gs>
              <a:gs pos="0">
                <a:schemeClr val="accent5">
                  <a:lumMod val="52000"/>
                  <a:lumOff val="48000"/>
                  <a:alpha val="67000"/>
                </a:schemeClr>
              </a:gs>
              <a:gs pos="100000">
                <a:schemeClr val="accent4">
                  <a:alpha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>
              <a:solidFill>
                <a:srgbClr val="274073"/>
              </a:solidFill>
            </a:endParaRPr>
          </a:p>
        </p:txBody>
      </p:sp>
      <p:sp>
        <p:nvSpPr>
          <p:cNvPr id="24" name="Obdélník 23"/>
          <p:cNvSpPr/>
          <p:nvPr userDrawn="1"/>
        </p:nvSpPr>
        <p:spPr>
          <a:xfrm>
            <a:off x="13436" y="5922000"/>
            <a:ext cx="12191997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14400" y="2720943"/>
            <a:ext cx="10363200" cy="8915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87218"/>
            <a:ext cx="8534400" cy="694928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9" name="Obdélník 8"/>
          <p:cNvSpPr/>
          <p:nvPr userDrawn="1"/>
        </p:nvSpPr>
        <p:spPr>
          <a:xfrm>
            <a:off x="-3" y="689910"/>
            <a:ext cx="12192000" cy="108012"/>
          </a:xfrm>
          <a:prstGeom prst="rect">
            <a:avLst/>
          </a:prstGeom>
          <a:solidFill>
            <a:srgbClr val="72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3" name="Obdélník 12"/>
          <p:cNvSpPr/>
          <p:nvPr userDrawn="1"/>
        </p:nvSpPr>
        <p:spPr>
          <a:xfrm>
            <a:off x="-3" y="0"/>
            <a:ext cx="12192000" cy="6899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25" name="Obdélník 24"/>
          <p:cNvSpPr/>
          <p:nvPr userDrawn="1"/>
        </p:nvSpPr>
        <p:spPr>
          <a:xfrm>
            <a:off x="0" y="5879932"/>
            <a:ext cx="12192000" cy="45719"/>
          </a:xfrm>
          <a:prstGeom prst="rect">
            <a:avLst/>
          </a:prstGeom>
          <a:solidFill>
            <a:srgbClr val="004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solidFill>
                <a:schemeClr val="accent2"/>
              </a:solidFill>
            </a:endParaRPr>
          </a:p>
        </p:txBody>
      </p:sp>
      <p:sp>
        <p:nvSpPr>
          <p:cNvPr id="17" name="TextovéPole 16"/>
          <p:cNvSpPr txBox="1"/>
          <p:nvPr userDrawn="1"/>
        </p:nvSpPr>
        <p:spPr>
          <a:xfrm>
            <a:off x="2788357" y="151329"/>
            <a:ext cx="8489243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100" dirty="0"/>
              <a:t>Národní koordinační centrum programů časného záchytu onemocnění I CZ.03.2.63/0.0/0.0/15_039/0006904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Datová základna realizace screeningových programů CZ.03.2.63/0.0/0.0/15_039/0007216 </a:t>
            </a:r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F88470AF-D48F-470D-AEEF-9666AC0B61BB}"/>
              </a:ext>
            </a:extLst>
          </p:cNvPr>
          <p:cNvGrpSpPr/>
          <p:nvPr userDrawn="1"/>
        </p:nvGrpSpPr>
        <p:grpSpPr>
          <a:xfrm>
            <a:off x="972000" y="99405"/>
            <a:ext cx="2394526" cy="521285"/>
            <a:chOff x="-3635511" y="3808741"/>
            <a:chExt cx="2394526" cy="521285"/>
          </a:xfrm>
        </p:grpSpPr>
        <p:pic>
          <p:nvPicPr>
            <p:cNvPr id="22" name="Obrázek 21">
              <a:extLst>
                <a:ext uri="{FF2B5EF4-FFF2-40B4-BE49-F238E27FC236}">
                  <a16:creationId xmlns:a16="http://schemas.microsoft.com/office/drawing/2014/main" id="{7C156A95-99FD-463F-A7F7-8DFAEC399BE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077"/>
            <a:stretch/>
          </p:blipFill>
          <p:spPr>
            <a:xfrm>
              <a:off x="-3635511" y="3808741"/>
              <a:ext cx="754652" cy="505853"/>
            </a:xfrm>
            <a:prstGeom prst="rect">
              <a:avLst/>
            </a:prstGeom>
          </p:spPr>
        </p:pic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4A16176F-E232-43A6-B00C-47517659318E}"/>
                </a:ext>
              </a:extLst>
            </p:cNvPr>
            <p:cNvSpPr txBox="1"/>
            <p:nvPr userDrawn="1"/>
          </p:nvSpPr>
          <p:spPr>
            <a:xfrm>
              <a:off x="-2954432" y="3822195"/>
              <a:ext cx="1713447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i="0" dirty="0">
                  <a:solidFill>
                    <a:schemeClr val="bg2">
                      <a:lumMod val="10000"/>
                    </a:schemeClr>
                  </a:solidFill>
                </a:rPr>
                <a:t>Evropská</a:t>
              </a:r>
              <a:r>
                <a:rPr lang="cs-CZ" sz="900" i="0" baseline="0" dirty="0">
                  <a:solidFill>
                    <a:schemeClr val="bg2">
                      <a:lumMod val="10000"/>
                    </a:schemeClr>
                  </a:solidFill>
                </a:rPr>
                <a:t> unie</a:t>
              </a:r>
            </a:p>
            <a:p>
              <a:r>
                <a:rPr lang="cs-CZ" sz="900" i="0" baseline="0" dirty="0">
                  <a:solidFill>
                    <a:schemeClr val="bg2">
                      <a:lumMod val="10000"/>
                    </a:schemeClr>
                  </a:solidFill>
                </a:rPr>
                <a:t>Evropský sociální fond</a:t>
              </a:r>
            </a:p>
            <a:p>
              <a:r>
                <a:rPr lang="cs-CZ" sz="900" i="0" baseline="0" dirty="0">
                  <a:solidFill>
                    <a:schemeClr val="bg2">
                      <a:lumMod val="10000"/>
                    </a:schemeClr>
                  </a:solidFill>
                </a:rPr>
                <a:t>Operační program Zaměstnanost</a:t>
              </a:r>
              <a:endParaRPr lang="cs-CZ" sz="900" i="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858CEEB2-107C-4552-B3EE-55408A9AA3DD}"/>
              </a:ext>
            </a:extLst>
          </p:cNvPr>
          <p:cNvSpPr txBox="1"/>
          <p:nvPr userDrawn="1"/>
        </p:nvSpPr>
        <p:spPr>
          <a:xfrm>
            <a:off x="1636734" y="6269165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solidFill>
                  <a:schemeClr val="accent2"/>
                </a:solidFill>
              </a:rPr>
              <a:t>Ústav zdravotnických informací a statistiky České republiky</a:t>
            </a:r>
          </a:p>
          <a:p>
            <a:r>
              <a:rPr lang="cs-CZ" sz="900" i="1" dirty="0">
                <a:solidFill>
                  <a:schemeClr val="accent2"/>
                </a:solidFill>
              </a:rPr>
              <a:t>Institute </a:t>
            </a:r>
            <a:r>
              <a:rPr lang="cs-CZ" sz="900" i="1" dirty="0" err="1">
                <a:solidFill>
                  <a:schemeClr val="accent2"/>
                </a:solidFill>
              </a:rPr>
              <a:t>of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Health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Information</a:t>
            </a:r>
            <a:r>
              <a:rPr lang="cs-CZ" sz="900" i="1" dirty="0">
                <a:solidFill>
                  <a:schemeClr val="accent2"/>
                </a:solidFill>
              </a:rPr>
              <a:t> and </a:t>
            </a:r>
            <a:r>
              <a:rPr lang="cs-CZ" sz="900" i="1" dirty="0" err="1">
                <a:solidFill>
                  <a:schemeClr val="accent2"/>
                </a:solidFill>
              </a:rPr>
              <a:t>Statistics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of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the</a:t>
            </a:r>
            <a:r>
              <a:rPr lang="cs-CZ" sz="900" i="1" dirty="0">
                <a:solidFill>
                  <a:schemeClr val="accent2"/>
                </a:solidFill>
              </a:rPr>
              <a:t> Czech Republic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9DC5116B-C626-40A9-A244-031AB6F780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6195600"/>
            <a:ext cx="654994" cy="432000"/>
          </a:xfrm>
          <a:prstGeom prst="rect">
            <a:avLst/>
          </a:prstGeom>
        </p:spPr>
      </p:pic>
      <p:pic>
        <p:nvPicPr>
          <p:cNvPr id="28" name="Grafický objekt 13">
            <a:extLst>
              <a:ext uri="{FF2B5EF4-FFF2-40B4-BE49-F238E27FC236}">
                <a16:creationId xmlns:a16="http://schemas.microsoft.com/office/drawing/2014/main" id="{C250F949-DEEF-49A4-8BDC-56E499AC995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60842" y="6300157"/>
            <a:ext cx="2859158" cy="24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589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78">
          <p15:clr>
            <a:srgbClr val="FBAE40"/>
          </p15:clr>
        </p15:guide>
        <p15:guide id="2" pos="731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69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, obrázek - inverzní">
    <p:bg>
      <p:bgPr>
        <a:solidFill>
          <a:srgbClr val="D311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DD6A7890-1F20-4DA7-AA89-7E104719D3C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1000" y="1376362"/>
            <a:ext cx="11617349" cy="5132669"/>
          </a:xfrm>
        </p:spPr>
        <p:txBody>
          <a:bodyPr>
            <a:normAutofit/>
          </a:bodyPr>
          <a:lstStyle>
            <a:lvl1pPr marL="228600" indent="-228600">
              <a:buClr>
                <a:schemeClr val="bg1"/>
              </a:buClr>
              <a:buFont typeface="Arial" panose="020B0604020202020204" pitchFamily="34" charset="0"/>
              <a:buChar char="̶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chemeClr val="bg1"/>
              </a:buClr>
              <a:buFont typeface="Arial" panose="020B0604020202020204" pitchFamily="34" charset="0"/>
              <a:buChar char="̶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První úroveň textu</a:t>
            </a:r>
          </a:p>
          <a:p>
            <a:pPr lvl="1"/>
            <a:r>
              <a:rPr lang="cs-CZ" dirty="0"/>
              <a:t>Druhá úroveň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66B19D25-1138-4220-A44A-0D4B63C96D9E}"/>
              </a:ext>
            </a:extLst>
          </p:cNvPr>
          <p:cNvGrpSpPr/>
          <p:nvPr userDrawn="1"/>
        </p:nvGrpSpPr>
        <p:grpSpPr>
          <a:xfrm>
            <a:off x="6256073" y="329946"/>
            <a:ext cx="5742276" cy="451023"/>
            <a:chOff x="6353729" y="329946"/>
            <a:chExt cx="5742276" cy="451023"/>
          </a:xfrm>
        </p:grpSpPr>
        <p:grpSp>
          <p:nvGrpSpPr>
            <p:cNvPr id="13" name="Skupina 12">
              <a:extLst>
                <a:ext uri="{FF2B5EF4-FFF2-40B4-BE49-F238E27FC236}">
                  <a16:creationId xmlns:a16="http://schemas.microsoft.com/office/drawing/2014/main" id="{0039C8DB-5008-4E21-B098-C6CD2E7B851C}"/>
                </a:ext>
              </a:extLst>
            </p:cNvPr>
            <p:cNvGrpSpPr/>
            <p:nvPr userDrawn="1"/>
          </p:nvGrpSpPr>
          <p:grpSpPr>
            <a:xfrm>
              <a:off x="6353729" y="348969"/>
              <a:ext cx="4824586" cy="432000"/>
              <a:chOff x="3105837" y="920447"/>
              <a:chExt cx="4824586" cy="432000"/>
            </a:xfrm>
          </p:grpSpPr>
          <p:pic>
            <p:nvPicPr>
              <p:cNvPr id="18" name="Grafický objekt 17">
                <a:extLst>
                  <a:ext uri="{FF2B5EF4-FFF2-40B4-BE49-F238E27FC236}">
                    <a16:creationId xmlns:a16="http://schemas.microsoft.com/office/drawing/2014/main" id="{9B900898-BE86-488C-8A9B-61767CCBF73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5837" y="920447"/>
                <a:ext cx="1523783" cy="432000"/>
              </a:xfrm>
              <a:prstGeom prst="rect">
                <a:avLst/>
              </a:prstGeom>
            </p:spPr>
          </p:pic>
          <p:pic>
            <p:nvPicPr>
              <p:cNvPr id="19" name="Grafický objekt 18">
                <a:extLst>
                  <a:ext uri="{FF2B5EF4-FFF2-40B4-BE49-F238E27FC236}">
                    <a16:creationId xmlns:a16="http://schemas.microsoft.com/office/drawing/2014/main" id="{ED01BC9A-8599-4D60-8836-E630D56FCE4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66425" y="1004555"/>
                <a:ext cx="2963998" cy="252000"/>
              </a:xfrm>
              <a:prstGeom prst="rect">
                <a:avLst/>
              </a:prstGeom>
            </p:spPr>
          </p:pic>
        </p:grpSp>
        <p:pic>
          <p:nvPicPr>
            <p:cNvPr id="17" name="Obrázek 16" descr="Obsah obrázku kreslení&#10;&#10;Popis byl vytvořen automaticky">
              <a:extLst>
                <a:ext uri="{FF2B5EF4-FFF2-40B4-BE49-F238E27FC236}">
                  <a16:creationId xmlns:a16="http://schemas.microsoft.com/office/drawing/2014/main" id="{7ECBA0B5-8E5C-4967-8167-2D88E70CA7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75" y="329946"/>
              <a:ext cx="665930" cy="450808"/>
            </a:xfrm>
            <a:prstGeom prst="rect">
              <a:avLst/>
            </a:prstGeom>
          </p:spPr>
        </p:pic>
      </p:grpSp>
      <p:sp>
        <p:nvSpPr>
          <p:cNvPr id="20" name="Nadpis 1">
            <a:extLst>
              <a:ext uri="{FF2B5EF4-FFF2-40B4-BE49-F238E27FC236}">
                <a16:creationId xmlns:a16="http://schemas.microsoft.com/office/drawing/2014/main" id="{42724F13-0F34-4D06-9D65-59247B61DE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0"/>
            <a:ext cx="5579709" cy="105925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1456787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B6EE3335-4CFA-4F78-ACC9-DCDA0C61E0E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4AA1ACA-170D-42E8-8323-B664F9958C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3487"/>
            <a:ext cx="9144000" cy="1189622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3E1FB666-EF45-45A1-80A5-B759B741F8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</a:t>
            </a:r>
          </a:p>
        </p:txBody>
      </p:sp>
      <p:pic>
        <p:nvPicPr>
          <p:cNvPr id="20" name="Obrázek 19" descr="Obsah obrázku kreslení&#10;&#10;Popis byl vytvořen automaticky">
            <a:extLst>
              <a:ext uri="{FF2B5EF4-FFF2-40B4-BE49-F238E27FC236}">
                <a16:creationId xmlns:a16="http://schemas.microsoft.com/office/drawing/2014/main" id="{EA3783B6-FC2A-454B-9F4B-560372C1E0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748" y="5989948"/>
            <a:ext cx="914504" cy="619083"/>
          </a:xfrm>
          <a:prstGeom prst="rect">
            <a:avLst/>
          </a:prstGeom>
        </p:spPr>
      </p:pic>
      <p:grpSp>
        <p:nvGrpSpPr>
          <p:cNvPr id="15" name="Skupina 14">
            <a:extLst>
              <a:ext uri="{FF2B5EF4-FFF2-40B4-BE49-F238E27FC236}">
                <a16:creationId xmlns:a16="http://schemas.microsoft.com/office/drawing/2014/main" id="{92CD7EB7-A771-4FBB-B8C7-DB5D59BBB75F}"/>
              </a:ext>
            </a:extLst>
          </p:cNvPr>
          <p:cNvGrpSpPr/>
          <p:nvPr userDrawn="1"/>
        </p:nvGrpSpPr>
        <p:grpSpPr>
          <a:xfrm>
            <a:off x="2907576" y="929325"/>
            <a:ext cx="6376849" cy="627081"/>
            <a:chOff x="3150227" y="929325"/>
            <a:chExt cx="6376849" cy="627081"/>
          </a:xfrm>
        </p:grpSpPr>
        <p:pic>
          <p:nvPicPr>
            <p:cNvPr id="16" name="Grafický objekt 15">
              <a:extLst>
                <a:ext uri="{FF2B5EF4-FFF2-40B4-BE49-F238E27FC236}">
                  <a16:creationId xmlns:a16="http://schemas.microsoft.com/office/drawing/2014/main" id="{F450C9B7-74DB-41E6-BE50-75396E9C66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0227" y="929325"/>
              <a:ext cx="2211887" cy="627081"/>
            </a:xfrm>
            <a:prstGeom prst="rect">
              <a:avLst/>
            </a:prstGeom>
          </p:spPr>
        </p:pic>
        <p:pic>
          <p:nvPicPr>
            <p:cNvPr id="17" name="Grafický objekt 16">
              <a:extLst>
                <a:ext uri="{FF2B5EF4-FFF2-40B4-BE49-F238E27FC236}">
                  <a16:creationId xmlns:a16="http://schemas.microsoft.com/office/drawing/2014/main" id="{857E4D19-AD77-4999-B9C4-830DAE3D80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12" y="1091418"/>
              <a:ext cx="3771464" cy="3206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8485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CCA52EFB-82F9-447B-B7F3-826EC4CD9CBF}"/>
              </a:ext>
            </a:extLst>
          </p:cNvPr>
          <p:cNvSpPr/>
          <p:nvPr userDrawn="1"/>
        </p:nvSpPr>
        <p:spPr>
          <a:xfrm>
            <a:off x="0" y="0"/>
            <a:ext cx="12192000" cy="3693111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BE36A2-70AC-4C89-89C4-238AB82AA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03487"/>
            <a:ext cx="12192000" cy="1189622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3DEF16-12AD-4266-89B6-935870F01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6CF3A5FA-C42D-4E34-9D77-74D10308ACF3}"/>
              </a:ext>
            </a:extLst>
          </p:cNvPr>
          <p:cNvGrpSpPr/>
          <p:nvPr userDrawn="1"/>
        </p:nvGrpSpPr>
        <p:grpSpPr>
          <a:xfrm>
            <a:off x="2325580" y="790894"/>
            <a:ext cx="7540840" cy="921700"/>
            <a:chOff x="2441360" y="790894"/>
            <a:chExt cx="7540840" cy="921700"/>
          </a:xfrm>
        </p:grpSpPr>
        <p:pic>
          <p:nvPicPr>
            <p:cNvPr id="8" name="Obrázek 7">
              <a:extLst>
                <a:ext uri="{FF2B5EF4-FFF2-40B4-BE49-F238E27FC236}">
                  <a16:creationId xmlns:a16="http://schemas.microsoft.com/office/drawing/2014/main" id="{B198CE6B-E463-4B26-AD17-D57305EBAE8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93"/>
            <a:stretch/>
          </p:blipFill>
          <p:spPr>
            <a:xfrm>
              <a:off x="2441360" y="790894"/>
              <a:ext cx="3426781" cy="921700"/>
            </a:xfrm>
            <a:prstGeom prst="rect">
              <a:avLst/>
            </a:prstGeom>
          </p:spPr>
        </p:pic>
        <p:pic>
          <p:nvPicPr>
            <p:cNvPr id="10" name="Obrázek 9">
              <a:extLst>
                <a:ext uri="{FF2B5EF4-FFF2-40B4-BE49-F238E27FC236}">
                  <a16:creationId xmlns:a16="http://schemas.microsoft.com/office/drawing/2014/main" id="{911BFECC-788F-4A5A-B297-6CA8846F017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98"/>
            <a:stretch/>
          </p:blipFill>
          <p:spPr>
            <a:xfrm>
              <a:off x="5800078" y="790894"/>
              <a:ext cx="4182122" cy="921700"/>
            </a:xfrm>
            <a:prstGeom prst="rect">
              <a:avLst/>
            </a:prstGeom>
          </p:spPr>
        </p:pic>
      </p:grpSp>
      <p:pic>
        <p:nvPicPr>
          <p:cNvPr id="12" name="Obrázek 11">
            <a:extLst>
              <a:ext uri="{FF2B5EF4-FFF2-40B4-BE49-F238E27FC236}">
                <a16:creationId xmlns:a16="http://schemas.microsoft.com/office/drawing/2014/main" id="{9EE90BA2-9181-43A3-8D17-C7D721FC34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566" y="6040340"/>
            <a:ext cx="964869" cy="63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64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980731"/>
            <a:ext cx="10944000" cy="4824537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623392" y="260648"/>
            <a:ext cx="10945216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1967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3273006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177281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724F77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82985" y="6070628"/>
            <a:ext cx="12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14.01.2022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843916" y="6068291"/>
            <a:ext cx="8403411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408541" y="6065807"/>
            <a:ext cx="12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17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82985" y="6070628"/>
            <a:ext cx="12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14.01.2022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843916" y="6068291"/>
            <a:ext cx="8403411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408541" y="6065807"/>
            <a:ext cx="12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623392" y="260648"/>
            <a:ext cx="10945216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70957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EC56048-479B-4CB1-B677-16A8618B9DB7}"/>
              </a:ext>
            </a:extLst>
          </p:cNvPr>
          <p:cNvSpPr/>
          <p:nvPr userDrawn="1"/>
        </p:nvSpPr>
        <p:spPr>
          <a:xfrm>
            <a:off x="0" y="0"/>
            <a:ext cx="12192000" cy="3693111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675FD825-1F31-4493-889C-46F3B206D7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566" y="5951561"/>
            <a:ext cx="964869" cy="639860"/>
          </a:xfrm>
          <a:prstGeom prst="rect">
            <a:avLst/>
          </a:prstGeom>
        </p:spPr>
      </p:pic>
      <p:sp>
        <p:nvSpPr>
          <p:cNvPr id="19" name="Nadpis 1">
            <a:extLst>
              <a:ext uri="{FF2B5EF4-FFF2-40B4-BE49-F238E27FC236}">
                <a16:creationId xmlns:a16="http://schemas.microsoft.com/office/drawing/2014/main" id="{52EB2EA6-5A78-4E85-AE4C-221CA83B81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3487"/>
            <a:ext cx="9144000" cy="1189622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Hlavní nadpis prezentace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070F9525-D336-4269-AB65-F312FD83E2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</a:p>
        </p:txBody>
      </p: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A68D80B2-804E-48C4-917F-364953F04117}"/>
              </a:ext>
            </a:extLst>
          </p:cNvPr>
          <p:cNvGrpSpPr/>
          <p:nvPr userDrawn="1"/>
        </p:nvGrpSpPr>
        <p:grpSpPr>
          <a:xfrm>
            <a:off x="2907576" y="929325"/>
            <a:ext cx="6376849" cy="627081"/>
            <a:chOff x="3150227" y="929325"/>
            <a:chExt cx="6376849" cy="627081"/>
          </a:xfrm>
        </p:grpSpPr>
        <p:pic>
          <p:nvPicPr>
            <p:cNvPr id="13" name="Grafický objekt 12">
              <a:extLst>
                <a:ext uri="{FF2B5EF4-FFF2-40B4-BE49-F238E27FC236}">
                  <a16:creationId xmlns:a16="http://schemas.microsoft.com/office/drawing/2014/main" id="{6AD8391B-BFA6-420F-8E95-DE146CE7E68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0227" y="929325"/>
              <a:ext cx="2211887" cy="627081"/>
            </a:xfrm>
            <a:prstGeom prst="rect">
              <a:avLst/>
            </a:prstGeom>
          </p:spPr>
        </p:pic>
        <p:pic>
          <p:nvPicPr>
            <p:cNvPr id="16" name="Grafický objekt 15">
              <a:extLst>
                <a:ext uri="{FF2B5EF4-FFF2-40B4-BE49-F238E27FC236}">
                  <a16:creationId xmlns:a16="http://schemas.microsoft.com/office/drawing/2014/main" id="{2E38FE36-8704-4B15-B3ED-B5C034568E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12" y="1091418"/>
              <a:ext cx="3771464" cy="3206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99383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7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9644885F-7E6F-4C35-9C4B-32A83531A1CB}"/>
              </a:ext>
            </a:extLst>
          </p:cNvPr>
          <p:cNvSpPr/>
          <p:nvPr userDrawn="1"/>
        </p:nvSpPr>
        <p:spPr>
          <a:xfrm>
            <a:off x="0" y="0"/>
            <a:ext cx="12192000" cy="1059255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0"/>
            <a:ext cx="5579709" cy="105925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39" y="1376037"/>
            <a:ext cx="11487705" cy="5152017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DB0FC9C-CAD2-4DA3-81D9-FE9D2BAA5F0C}"/>
              </a:ext>
            </a:extLst>
          </p:cNvPr>
          <p:cNvGrpSpPr/>
          <p:nvPr userDrawn="1"/>
        </p:nvGrpSpPr>
        <p:grpSpPr>
          <a:xfrm>
            <a:off x="6256073" y="329946"/>
            <a:ext cx="5742276" cy="451023"/>
            <a:chOff x="6353729" y="329946"/>
            <a:chExt cx="5742276" cy="451023"/>
          </a:xfrm>
        </p:grpSpPr>
        <p:grpSp>
          <p:nvGrpSpPr>
            <p:cNvPr id="25" name="Skupina 24">
              <a:extLst>
                <a:ext uri="{FF2B5EF4-FFF2-40B4-BE49-F238E27FC236}">
                  <a16:creationId xmlns:a16="http://schemas.microsoft.com/office/drawing/2014/main" id="{812BEB90-324A-4A2D-9EF7-4E5CCD4362D6}"/>
                </a:ext>
              </a:extLst>
            </p:cNvPr>
            <p:cNvGrpSpPr/>
            <p:nvPr userDrawn="1"/>
          </p:nvGrpSpPr>
          <p:grpSpPr>
            <a:xfrm>
              <a:off x="6353729" y="348969"/>
              <a:ext cx="4824586" cy="432000"/>
              <a:chOff x="3105837" y="920447"/>
              <a:chExt cx="4824586" cy="432000"/>
            </a:xfrm>
          </p:grpSpPr>
          <p:pic>
            <p:nvPicPr>
              <p:cNvPr id="26" name="Grafický objekt 25">
                <a:extLst>
                  <a:ext uri="{FF2B5EF4-FFF2-40B4-BE49-F238E27FC236}">
                    <a16:creationId xmlns:a16="http://schemas.microsoft.com/office/drawing/2014/main" id="{DA398F1A-CD3A-4447-AD94-A2C8AA7D3ED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5837" y="920447"/>
                <a:ext cx="1523783" cy="432000"/>
              </a:xfrm>
              <a:prstGeom prst="rect">
                <a:avLst/>
              </a:prstGeom>
            </p:spPr>
          </p:pic>
          <p:pic>
            <p:nvPicPr>
              <p:cNvPr id="27" name="Grafický objekt 26">
                <a:extLst>
                  <a:ext uri="{FF2B5EF4-FFF2-40B4-BE49-F238E27FC236}">
                    <a16:creationId xmlns:a16="http://schemas.microsoft.com/office/drawing/2014/main" id="{B44E7B5D-0A2A-4E37-9366-E7DA6249045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66425" y="1004555"/>
                <a:ext cx="2963998" cy="252000"/>
              </a:xfrm>
              <a:prstGeom prst="rect">
                <a:avLst/>
              </a:prstGeom>
            </p:spPr>
          </p:pic>
        </p:grpSp>
        <p:pic>
          <p:nvPicPr>
            <p:cNvPr id="10" name="Obrázek 9" descr="Obsah obrázku kreslení&#10;&#10;Popis byl vytvořen automaticky">
              <a:extLst>
                <a:ext uri="{FF2B5EF4-FFF2-40B4-BE49-F238E27FC236}">
                  <a16:creationId xmlns:a16="http://schemas.microsoft.com/office/drawing/2014/main" id="{79993D16-A750-49F0-840D-E154F50060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75" y="329946"/>
              <a:ext cx="665930" cy="450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36967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758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text,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9644885F-7E6F-4C35-9C4B-32A83531A1CB}"/>
              </a:ext>
            </a:extLst>
          </p:cNvPr>
          <p:cNvSpPr/>
          <p:nvPr userDrawn="1"/>
        </p:nvSpPr>
        <p:spPr>
          <a:xfrm>
            <a:off x="0" y="0"/>
            <a:ext cx="12192000" cy="1059255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Zástupný symbol obrázku 12">
            <a:extLst>
              <a:ext uri="{FF2B5EF4-FFF2-40B4-BE49-F238E27FC236}">
                <a16:creationId xmlns:a16="http://schemas.microsoft.com/office/drawing/2014/main" id="{9DA90696-1068-45DC-844C-39D2648EE4B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431686" y="1376036"/>
            <a:ext cx="6378575" cy="515201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Zde vložte obrázek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1470E0D0-A2AB-409D-829F-DB124986B1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0"/>
            <a:ext cx="5579709" cy="105925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827422E6-1939-4D22-82CF-00821A158B63}"/>
              </a:ext>
            </a:extLst>
          </p:cNvPr>
          <p:cNvGrpSpPr/>
          <p:nvPr userDrawn="1"/>
        </p:nvGrpSpPr>
        <p:grpSpPr>
          <a:xfrm>
            <a:off x="6256073" y="329946"/>
            <a:ext cx="5742276" cy="451023"/>
            <a:chOff x="6353729" y="329946"/>
            <a:chExt cx="5742276" cy="451023"/>
          </a:xfrm>
        </p:grpSpPr>
        <p:grpSp>
          <p:nvGrpSpPr>
            <p:cNvPr id="20" name="Skupina 19">
              <a:extLst>
                <a:ext uri="{FF2B5EF4-FFF2-40B4-BE49-F238E27FC236}">
                  <a16:creationId xmlns:a16="http://schemas.microsoft.com/office/drawing/2014/main" id="{EBDF3FB1-1F98-4150-A8F1-0D74F99C8837}"/>
                </a:ext>
              </a:extLst>
            </p:cNvPr>
            <p:cNvGrpSpPr/>
            <p:nvPr userDrawn="1"/>
          </p:nvGrpSpPr>
          <p:grpSpPr>
            <a:xfrm>
              <a:off x="6353729" y="348969"/>
              <a:ext cx="4824586" cy="432000"/>
              <a:chOff x="3105837" y="920447"/>
              <a:chExt cx="4824586" cy="432000"/>
            </a:xfrm>
          </p:grpSpPr>
          <p:pic>
            <p:nvPicPr>
              <p:cNvPr id="23" name="Grafický objekt 22">
                <a:extLst>
                  <a:ext uri="{FF2B5EF4-FFF2-40B4-BE49-F238E27FC236}">
                    <a16:creationId xmlns:a16="http://schemas.microsoft.com/office/drawing/2014/main" id="{DCF8E799-50DF-4E6B-ACA9-136D7EC0450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5837" y="920447"/>
                <a:ext cx="1523783" cy="432000"/>
              </a:xfrm>
              <a:prstGeom prst="rect">
                <a:avLst/>
              </a:prstGeom>
            </p:spPr>
          </p:pic>
          <p:pic>
            <p:nvPicPr>
              <p:cNvPr id="24" name="Grafický objekt 23">
                <a:extLst>
                  <a:ext uri="{FF2B5EF4-FFF2-40B4-BE49-F238E27FC236}">
                    <a16:creationId xmlns:a16="http://schemas.microsoft.com/office/drawing/2014/main" id="{85FD9467-D507-4558-9FAC-72B0B20404D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66425" y="1004555"/>
                <a:ext cx="2963998" cy="252000"/>
              </a:xfrm>
              <a:prstGeom prst="rect">
                <a:avLst/>
              </a:prstGeom>
            </p:spPr>
          </p:pic>
        </p:grpSp>
        <p:pic>
          <p:nvPicPr>
            <p:cNvPr id="22" name="Obrázek 21" descr="Obsah obrázku kreslení&#10;&#10;Popis byl vytvořen automaticky">
              <a:extLst>
                <a:ext uri="{FF2B5EF4-FFF2-40B4-BE49-F238E27FC236}">
                  <a16:creationId xmlns:a16="http://schemas.microsoft.com/office/drawing/2014/main" id="{0641DDD1-9D04-47D2-A445-158BCC04161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75" y="329946"/>
              <a:ext cx="665930" cy="450808"/>
            </a:xfrm>
            <a:prstGeom prst="rect">
              <a:avLst/>
            </a:prstGeom>
          </p:spPr>
        </p:pic>
      </p:grpSp>
      <p:sp>
        <p:nvSpPr>
          <p:cNvPr id="26" name="Zástupný obsah 2">
            <a:extLst>
              <a:ext uri="{FF2B5EF4-FFF2-40B4-BE49-F238E27FC236}">
                <a16:creationId xmlns:a16="http://schemas.microsoft.com/office/drawing/2014/main" id="{04ACDA81-8751-49AB-97FB-4BF8241EFBB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81740" y="1376037"/>
            <a:ext cx="4927108" cy="5152017"/>
          </a:xfrm>
        </p:spPr>
        <p:txBody>
          <a:bodyPr>
            <a:normAutofit/>
          </a:bodyPr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74849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65D34D94-04F9-4E00-B5C8-BA240CAA9819}"/>
              </a:ext>
            </a:extLst>
          </p:cNvPr>
          <p:cNvSpPr/>
          <p:nvPr userDrawn="1"/>
        </p:nvSpPr>
        <p:spPr>
          <a:xfrm>
            <a:off x="0" y="0"/>
            <a:ext cx="12192000" cy="1059255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5E3B3E7F-FC75-4C4E-B4B1-9B56B7FC22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0"/>
            <a:ext cx="5579709" cy="105925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68F80365-EAA4-451F-AF73-86DCFE8AB83A}"/>
              </a:ext>
            </a:extLst>
          </p:cNvPr>
          <p:cNvGrpSpPr/>
          <p:nvPr userDrawn="1"/>
        </p:nvGrpSpPr>
        <p:grpSpPr>
          <a:xfrm>
            <a:off x="6256073" y="329946"/>
            <a:ext cx="5742276" cy="451023"/>
            <a:chOff x="6353729" y="329946"/>
            <a:chExt cx="5742276" cy="451023"/>
          </a:xfrm>
        </p:grpSpPr>
        <p:grpSp>
          <p:nvGrpSpPr>
            <p:cNvPr id="22" name="Skupina 21">
              <a:extLst>
                <a:ext uri="{FF2B5EF4-FFF2-40B4-BE49-F238E27FC236}">
                  <a16:creationId xmlns:a16="http://schemas.microsoft.com/office/drawing/2014/main" id="{7BB3E92E-B74E-48A9-9E5E-5CA3884CB64E}"/>
                </a:ext>
              </a:extLst>
            </p:cNvPr>
            <p:cNvGrpSpPr/>
            <p:nvPr userDrawn="1"/>
          </p:nvGrpSpPr>
          <p:grpSpPr>
            <a:xfrm>
              <a:off x="6353729" y="348969"/>
              <a:ext cx="4824586" cy="432000"/>
              <a:chOff x="3105837" y="920447"/>
              <a:chExt cx="4824586" cy="432000"/>
            </a:xfrm>
          </p:grpSpPr>
          <p:pic>
            <p:nvPicPr>
              <p:cNvPr id="24" name="Grafický objekt 23">
                <a:extLst>
                  <a:ext uri="{FF2B5EF4-FFF2-40B4-BE49-F238E27FC236}">
                    <a16:creationId xmlns:a16="http://schemas.microsoft.com/office/drawing/2014/main" id="{E8A2959C-9C38-4FE1-857B-E5CE286D30A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05837" y="920447"/>
                <a:ext cx="1523783" cy="432000"/>
              </a:xfrm>
              <a:prstGeom prst="rect">
                <a:avLst/>
              </a:prstGeom>
            </p:spPr>
          </p:pic>
          <p:pic>
            <p:nvPicPr>
              <p:cNvPr id="25" name="Grafický objekt 24">
                <a:extLst>
                  <a:ext uri="{FF2B5EF4-FFF2-40B4-BE49-F238E27FC236}">
                    <a16:creationId xmlns:a16="http://schemas.microsoft.com/office/drawing/2014/main" id="{BAA2F625-C665-422E-9490-CD15682AFEC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66425" y="1004555"/>
                <a:ext cx="2963998" cy="252000"/>
              </a:xfrm>
              <a:prstGeom prst="rect">
                <a:avLst/>
              </a:prstGeom>
            </p:spPr>
          </p:pic>
        </p:grpSp>
        <p:pic>
          <p:nvPicPr>
            <p:cNvPr id="23" name="Obrázek 22" descr="Obsah obrázku kreslení&#10;&#10;Popis byl vytvořen automaticky">
              <a:extLst>
                <a:ext uri="{FF2B5EF4-FFF2-40B4-BE49-F238E27FC236}">
                  <a16:creationId xmlns:a16="http://schemas.microsoft.com/office/drawing/2014/main" id="{4A334F60-C769-4877-A470-32CC5F3F7F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75" y="329946"/>
              <a:ext cx="665930" cy="450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292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 minimál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4F31B8D1-4DDF-4FB2-AC58-4A1374AC35A4}"/>
              </a:ext>
            </a:extLst>
          </p:cNvPr>
          <p:cNvSpPr/>
          <p:nvPr userDrawn="1"/>
        </p:nvSpPr>
        <p:spPr>
          <a:xfrm>
            <a:off x="1" y="1"/>
            <a:ext cx="12192000" cy="576000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4DAA469B-B863-447B-ABF4-3B7AFDB736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740" y="2"/>
            <a:ext cx="5396696" cy="576000"/>
          </a:xfrm>
        </p:spPr>
        <p:txBody>
          <a:bodyPr>
            <a:noAutofit/>
          </a:bodyPr>
          <a:lstStyle>
            <a:lvl1pPr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12450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10" Type="http://schemas.openxmlformats.org/officeDocument/2006/relationships/image" Target="../media/image5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4000" y="764707"/>
            <a:ext cx="10944000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A8B41E4C-7C53-49D1-A6A7-BADC85A98B77}"/>
              </a:ext>
            </a:extLst>
          </p:cNvPr>
          <p:cNvSpPr/>
          <p:nvPr userDrawn="1"/>
        </p:nvSpPr>
        <p:spPr>
          <a:xfrm>
            <a:off x="0" y="6272892"/>
            <a:ext cx="12192000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solidFill>
                <a:schemeClr val="accent2"/>
              </a:solidFill>
            </a:endParaRP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10964C23-7502-44A3-900C-38F4C522DDF7}"/>
              </a:ext>
            </a:extLst>
          </p:cNvPr>
          <p:cNvGrpSpPr/>
          <p:nvPr userDrawn="1"/>
        </p:nvGrpSpPr>
        <p:grpSpPr>
          <a:xfrm>
            <a:off x="439358" y="6370574"/>
            <a:ext cx="2266057" cy="421394"/>
            <a:chOff x="-1238301" y="3808742"/>
            <a:chExt cx="2266057" cy="421394"/>
          </a:xfrm>
        </p:grpSpPr>
        <p:pic>
          <p:nvPicPr>
            <p:cNvPr id="13" name="Obrázek 12">
              <a:extLst>
                <a:ext uri="{FF2B5EF4-FFF2-40B4-BE49-F238E27FC236}">
                  <a16:creationId xmlns:a16="http://schemas.microsoft.com/office/drawing/2014/main" id="{CDBD5828-5EFB-4A41-A797-93B2FC7F04E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077"/>
            <a:stretch/>
          </p:blipFill>
          <p:spPr>
            <a:xfrm>
              <a:off x="-1238301" y="3808742"/>
              <a:ext cx="612000" cy="410232"/>
            </a:xfrm>
            <a:prstGeom prst="rect">
              <a:avLst/>
            </a:prstGeom>
          </p:spPr>
        </p:pic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772FED2F-5B03-4031-96D4-0C82449E52B0}"/>
                </a:ext>
              </a:extLst>
            </p:cNvPr>
            <p:cNvSpPr txBox="1"/>
            <p:nvPr userDrawn="1"/>
          </p:nvSpPr>
          <p:spPr>
            <a:xfrm>
              <a:off x="-685691" y="3814638"/>
              <a:ext cx="171344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700" i="0" dirty="0">
                  <a:solidFill>
                    <a:schemeClr val="bg2">
                      <a:lumMod val="10000"/>
                    </a:schemeClr>
                  </a:solidFill>
                </a:rPr>
                <a:t>Evropská</a:t>
              </a:r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 unie</a:t>
              </a:r>
            </a:p>
            <a:p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Evropský sociální fond</a:t>
              </a:r>
            </a:p>
            <a:p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Operační program Zaměstnanost</a:t>
              </a:r>
              <a:endParaRPr lang="cs-CZ" sz="700" i="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pic>
        <p:nvPicPr>
          <p:cNvPr id="18" name="Obrázek 17">
            <a:extLst>
              <a:ext uri="{FF2B5EF4-FFF2-40B4-BE49-F238E27FC236}">
                <a16:creationId xmlns:a16="http://schemas.microsoft.com/office/drawing/2014/main" id="{D3A64A3E-5CE1-4373-9488-123DE518BFF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168" y="6395690"/>
            <a:ext cx="1563511" cy="360000"/>
          </a:xfrm>
          <a:prstGeom prst="rect">
            <a:avLst/>
          </a:prstGeom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813C5B4A-5521-4F74-8DBB-23F3AD51747E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32" y="6395690"/>
            <a:ext cx="545828" cy="360000"/>
          </a:xfrm>
          <a:prstGeom prst="rect">
            <a:avLst/>
          </a:prstGeom>
        </p:spPr>
      </p:pic>
      <p:pic>
        <p:nvPicPr>
          <p:cNvPr id="23" name="Grafický objekt 13">
            <a:extLst>
              <a:ext uri="{FF2B5EF4-FFF2-40B4-BE49-F238E27FC236}">
                <a16:creationId xmlns:a16="http://schemas.microsoft.com/office/drawing/2014/main" id="{4CAC0E8A-9294-4088-87D2-D875E5895AD2}"/>
              </a:ext>
            </a:extLst>
          </p:cNvPr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25012" y="6472776"/>
            <a:ext cx="2627630" cy="22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rgbClr val="724F7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16">
          <p15:clr>
            <a:srgbClr val="F26B43"/>
          </p15:clr>
        </p15:guide>
        <p15:guide id="2" pos="489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E882FD9-D878-4FCD-9C72-C60BD3C7D753}"/>
              </a:ext>
            </a:extLst>
          </p:cNvPr>
          <p:cNvSpPr/>
          <p:nvPr userDrawn="1"/>
        </p:nvSpPr>
        <p:spPr>
          <a:xfrm>
            <a:off x="1" y="1"/>
            <a:ext cx="12192000" cy="681036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>
              <a:solidFill>
                <a:schemeClr val="bg1"/>
              </a:solidFill>
              <a:latin typeface="Arial (Základní text)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38496F-B824-41C1-AA93-D9881432A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29F1E6-ED0B-46BA-8E34-71ED3EB5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6" y="1"/>
            <a:ext cx="8808993" cy="681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7597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  <p:sldLayoutId id="2147484183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083D3C-33A4-427C-8968-4D5445585846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Datová a informační základna </a:t>
            </a:r>
            <a:br>
              <a:rPr lang="cs-CZ" b="1" dirty="0"/>
            </a:br>
            <a:r>
              <a:rPr lang="cs-CZ" b="1" dirty="0"/>
              <a:t>pro management pandemie COVID-19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C956FD-6669-4C82-B852-E3CE5A476C50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43346" y="3693109"/>
            <a:ext cx="11905307" cy="2367967"/>
          </a:xfrm>
        </p:spPr>
        <p:txBody>
          <a:bodyPr>
            <a:normAutofit/>
          </a:bodyPr>
          <a:lstStyle/>
          <a:p>
            <a:r>
              <a:rPr lang="cs-CZ" sz="4000" b="1" dirty="0"/>
              <a:t>Testování ve školách v lednu 2022</a:t>
            </a:r>
          </a:p>
          <a:p>
            <a:r>
              <a:rPr lang="cs-CZ" sz="4000" b="1" i="1" dirty="0"/>
              <a:t>Srovnání jednotlivých kol testů </a:t>
            </a:r>
            <a:endParaRPr lang="cs-CZ" sz="4000" i="1" dirty="0"/>
          </a:p>
        </p:txBody>
      </p:sp>
    </p:spTree>
    <p:extLst>
      <p:ext uri="{BB962C8B-B14F-4D97-AF65-F5344CB8AC3E}">
        <p14:creationId xmlns:p14="http://schemas.microsoft.com/office/powerpoint/2010/main" val="216822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">
            <a:extLst>
              <a:ext uri="{FF2B5EF4-FFF2-40B4-BE49-F238E27FC236}">
                <a16:creationId xmlns:a16="http://schemas.microsoft.com/office/drawing/2014/main" id="{7D7972E5-0CCD-46CA-80F9-F819739D546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4994" y="39452"/>
            <a:ext cx="11960331" cy="576000"/>
          </a:xfrm>
        </p:spPr>
        <p:txBody>
          <a:bodyPr/>
          <a:lstStyle/>
          <a:p>
            <a:r>
              <a:rPr lang="cs-CZ" sz="2400" dirty="0"/>
              <a:t>Screeningové testy ve školách: výsledky žáků a studentů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C2C6165-4C10-4B60-8311-60FEC7D28765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59728955"/>
              </p:ext>
            </p:extLst>
          </p:nvPr>
        </p:nvGraphicFramePr>
        <p:xfrm>
          <a:off x="318406" y="1466554"/>
          <a:ext cx="11555188" cy="3380690"/>
        </p:xfrm>
        <a:graphic>
          <a:graphicData uri="http://schemas.openxmlformats.org/drawingml/2006/table">
            <a:tbl>
              <a:tblPr/>
              <a:tblGrid>
                <a:gridCol w="3887608">
                  <a:extLst>
                    <a:ext uri="{9D8B030D-6E8A-4147-A177-3AD203B41FA5}">
                      <a16:colId xmlns:a16="http://schemas.microsoft.com/office/drawing/2014/main" val="3299177384"/>
                    </a:ext>
                  </a:extLst>
                </a:gridCol>
                <a:gridCol w="1277930">
                  <a:extLst>
                    <a:ext uri="{9D8B030D-6E8A-4147-A177-3AD203B41FA5}">
                      <a16:colId xmlns:a16="http://schemas.microsoft.com/office/drawing/2014/main" val="2163944013"/>
                    </a:ext>
                  </a:extLst>
                </a:gridCol>
                <a:gridCol w="1277930">
                  <a:extLst>
                    <a:ext uri="{9D8B030D-6E8A-4147-A177-3AD203B41FA5}">
                      <a16:colId xmlns:a16="http://schemas.microsoft.com/office/drawing/2014/main" val="1095221279"/>
                    </a:ext>
                  </a:extLst>
                </a:gridCol>
                <a:gridCol w="1277930">
                  <a:extLst>
                    <a:ext uri="{9D8B030D-6E8A-4147-A177-3AD203B41FA5}">
                      <a16:colId xmlns:a16="http://schemas.microsoft.com/office/drawing/2014/main" val="1683024521"/>
                    </a:ext>
                  </a:extLst>
                </a:gridCol>
                <a:gridCol w="1277930">
                  <a:extLst>
                    <a:ext uri="{9D8B030D-6E8A-4147-A177-3AD203B41FA5}">
                      <a16:colId xmlns:a16="http://schemas.microsoft.com/office/drawing/2014/main" val="235073149"/>
                    </a:ext>
                  </a:extLst>
                </a:gridCol>
                <a:gridCol w="1277930">
                  <a:extLst>
                    <a:ext uri="{9D8B030D-6E8A-4147-A177-3AD203B41FA5}">
                      <a16:colId xmlns:a16="http://schemas.microsoft.com/office/drawing/2014/main" val="2595701267"/>
                    </a:ext>
                  </a:extLst>
                </a:gridCol>
                <a:gridCol w="1277930">
                  <a:extLst>
                    <a:ext uri="{9D8B030D-6E8A-4147-A177-3AD203B41FA5}">
                      <a16:colId xmlns:a16="http://schemas.microsoft.com/office/drawing/2014/main" val="4209820186"/>
                    </a:ext>
                  </a:extLst>
                </a:gridCol>
              </a:tblGrid>
              <a:tr h="334453"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Parametry srovnávající kola testování </a:t>
                      </a:r>
                    </a:p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645024"/>
                  </a:ext>
                </a:extLst>
              </a:tr>
              <a:tr h="326249">
                <a:tc vMerge="1"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303989"/>
                  </a:ext>
                </a:extLst>
              </a:tr>
              <a:tr h="3432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a podíl škol, které nahlásily testy do CFA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4 091</a:t>
                      </a:r>
                      <a:b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(97,0 %)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4 050</a:t>
                      </a:r>
                      <a:b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(96,1 %)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4 085</a:t>
                      </a:r>
                      <a:b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(96,9 %)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1 066</a:t>
                      </a:r>
                      <a:b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(95,8 %)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1 060</a:t>
                      </a:r>
                      <a:b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(95,2 %)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1 073</a:t>
                      </a:r>
                      <a:b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(96,4 %)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886391"/>
                  </a:ext>
                </a:extLst>
              </a:tr>
              <a:tr h="3262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nahlášených testů (</a:t>
                      </a:r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/PCR)*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883 483 / 17 959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861 013 / 6 674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855 101 / 15 027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362 408 / 5 213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360 778 / 1 195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357 678 / 4 542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495690"/>
                  </a:ext>
                </a:extLst>
              </a:tr>
              <a:tr h="3262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a podíl škol s potvrzenými záchyty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(13,0 %)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 (11,1 %)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 (18,5 %)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 (24,6 %)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 (27,6 %)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 (40,0 %)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528614"/>
                  </a:ext>
                </a:extLst>
              </a:tr>
              <a:tr h="3262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a podíl škol s více než 10 záchyty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(0,1 %)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(0,0 %)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(0,3 %)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(0,2 %)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(0,1 %)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(1,0 %)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759296"/>
                  </a:ext>
                </a:extLst>
              </a:tr>
              <a:tr h="3262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a podíl škol s 5–10 záchyty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(0,9 %)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(0,4 %)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(7,8 %)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(1,5 %)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(4,6 %)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(14,2 %)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297342"/>
                  </a:ext>
                </a:extLst>
              </a:tr>
              <a:tr h="3262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a podíl pozitivně konfirmovaných </a:t>
                      </a:r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testů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163594"/>
                  </a:ext>
                </a:extLst>
              </a:tr>
              <a:tr h="3262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Počet PCR potvrzených záchytů nákazy CELKEM**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1 779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1 288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630560"/>
                  </a:ext>
                </a:extLst>
              </a:tr>
              <a:tr h="3262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Počet PCR potvrzených záchytů na 100 tis. testů**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357399"/>
                  </a:ext>
                </a:extLst>
              </a:tr>
            </a:tbl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2CCBB79E-923B-4EC5-B3C6-B939B80B05DD}"/>
              </a:ext>
            </a:extLst>
          </p:cNvPr>
          <p:cNvSpPr/>
          <p:nvPr/>
        </p:nvSpPr>
        <p:spPr>
          <a:xfrm>
            <a:off x="254927" y="6356883"/>
            <a:ext cx="10094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 školy mohou testovat kombinovaně PCR i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Ag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testy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** Definitivně potvrzené pozitivní záchyty nákazy: konfirmace PCR po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Ag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testech a 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primární záchyty PCR ze škol testujících PCR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8CD62E1-9306-414F-BC9A-1B926F78C028}"/>
              </a:ext>
            </a:extLst>
          </p:cNvPr>
          <p:cNvSpPr txBox="1"/>
          <p:nvPr/>
        </p:nvSpPr>
        <p:spPr>
          <a:xfrm>
            <a:off x="0" y="689925"/>
            <a:ext cx="117824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1200" b="1" dirty="0">
                <a:solidFill>
                  <a:srgbClr val="000000"/>
                </a:solidFill>
              </a:rPr>
              <a:t>ZŠ</a:t>
            </a:r>
            <a:r>
              <a:rPr lang="cs-CZ" sz="1200" dirty="0">
                <a:solidFill>
                  <a:srgbClr val="000000"/>
                </a:solidFill>
              </a:rPr>
              <a:t> - základní školy včetně škol s vyššími vzdělávacími stupni (celkem 4 216 škol);  </a:t>
            </a:r>
            <a:r>
              <a:rPr lang="cs-CZ" sz="1200" b="1" dirty="0">
                <a:solidFill>
                  <a:srgbClr val="000000"/>
                </a:solidFill>
              </a:rPr>
              <a:t>SŠ </a:t>
            </a:r>
            <a:r>
              <a:rPr lang="cs-CZ" sz="1200" dirty="0">
                <a:solidFill>
                  <a:srgbClr val="000000"/>
                </a:solidFill>
              </a:rPr>
              <a:t>- střední školy včetně škol s vyššími vzdělávacími stupni (celkem 1 113 škol)</a:t>
            </a:r>
          </a:p>
          <a:p>
            <a:pPr lvl="0">
              <a:defRPr/>
            </a:pPr>
            <a:r>
              <a:rPr lang="cs-CZ" sz="1200" dirty="0">
                <a:solidFill>
                  <a:srgbClr val="000000"/>
                </a:solidFill>
              </a:rPr>
              <a:t>Referenční databáze celkem obsahuje údaje od 5 329 škol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4969963-92AD-4D52-8AD6-E0034877A86E}"/>
              </a:ext>
            </a:extLst>
          </p:cNvPr>
          <p:cNvSpPr txBox="1"/>
          <p:nvPr/>
        </p:nvSpPr>
        <p:spPr>
          <a:xfrm>
            <a:off x="9278821" y="184921"/>
            <a:ext cx="2663301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Srovnání kol testování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64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">
            <a:extLst>
              <a:ext uri="{FF2B5EF4-FFF2-40B4-BE49-F238E27FC236}">
                <a16:creationId xmlns:a16="http://schemas.microsoft.com/office/drawing/2014/main" id="{7D7972E5-0CCD-46CA-80F9-F819739D546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4994" y="39452"/>
            <a:ext cx="11960331" cy="576000"/>
          </a:xfrm>
        </p:spPr>
        <p:txBody>
          <a:bodyPr/>
          <a:lstStyle/>
          <a:p>
            <a:r>
              <a:rPr lang="cs-CZ" sz="2400" dirty="0"/>
              <a:t>Screeningové testy ve školách: výsledky zaměstnanců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C2C6165-4C10-4B60-8311-60FEC7D28765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2460854"/>
              </p:ext>
            </p:extLst>
          </p:nvPr>
        </p:nvGraphicFramePr>
        <p:xfrm>
          <a:off x="386934" y="1521674"/>
          <a:ext cx="11176416" cy="2728192"/>
        </p:xfrm>
        <a:graphic>
          <a:graphicData uri="http://schemas.openxmlformats.org/drawingml/2006/table">
            <a:tbl>
              <a:tblPr/>
              <a:tblGrid>
                <a:gridCol w="3853842">
                  <a:extLst>
                    <a:ext uri="{9D8B030D-6E8A-4147-A177-3AD203B41FA5}">
                      <a16:colId xmlns:a16="http://schemas.microsoft.com/office/drawing/2014/main" val="3299177384"/>
                    </a:ext>
                  </a:extLst>
                </a:gridCol>
                <a:gridCol w="1220429">
                  <a:extLst>
                    <a:ext uri="{9D8B030D-6E8A-4147-A177-3AD203B41FA5}">
                      <a16:colId xmlns:a16="http://schemas.microsoft.com/office/drawing/2014/main" val="2163944013"/>
                    </a:ext>
                  </a:extLst>
                </a:gridCol>
                <a:gridCol w="1220429">
                  <a:extLst>
                    <a:ext uri="{9D8B030D-6E8A-4147-A177-3AD203B41FA5}">
                      <a16:colId xmlns:a16="http://schemas.microsoft.com/office/drawing/2014/main" val="1095221279"/>
                    </a:ext>
                  </a:extLst>
                </a:gridCol>
                <a:gridCol w="1220429">
                  <a:extLst>
                    <a:ext uri="{9D8B030D-6E8A-4147-A177-3AD203B41FA5}">
                      <a16:colId xmlns:a16="http://schemas.microsoft.com/office/drawing/2014/main" val="1683024521"/>
                    </a:ext>
                  </a:extLst>
                </a:gridCol>
                <a:gridCol w="1220429">
                  <a:extLst>
                    <a:ext uri="{9D8B030D-6E8A-4147-A177-3AD203B41FA5}">
                      <a16:colId xmlns:a16="http://schemas.microsoft.com/office/drawing/2014/main" val="235073149"/>
                    </a:ext>
                  </a:extLst>
                </a:gridCol>
                <a:gridCol w="1220429">
                  <a:extLst>
                    <a:ext uri="{9D8B030D-6E8A-4147-A177-3AD203B41FA5}">
                      <a16:colId xmlns:a16="http://schemas.microsoft.com/office/drawing/2014/main" val="2595701267"/>
                    </a:ext>
                  </a:extLst>
                </a:gridCol>
                <a:gridCol w="1220429">
                  <a:extLst>
                    <a:ext uri="{9D8B030D-6E8A-4147-A177-3AD203B41FA5}">
                      <a16:colId xmlns:a16="http://schemas.microsoft.com/office/drawing/2014/main" val="4209820186"/>
                    </a:ext>
                  </a:extLst>
                </a:gridCol>
              </a:tblGrid>
              <a:tr h="334453"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Parametry srovnávající kola testování </a:t>
                      </a:r>
                    </a:p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645024"/>
                  </a:ext>
                </a:extLst>
              </a:tr>
              <a:tr h="326249">
                <a:tc vMerge="1"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303989"/>
                  </a:ext>
                </a:extLst>
              </a:tr>
              <a:tr h="3432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a podíl škol, které nahlásily testy do CFA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4 091</a:t>
                      </a:r>
                      <a:b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(97,0 %)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4 050</a:t>
                      </a:r>
                      <a:b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(96,1 %)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4 085</a:t>
                      </a:r>
                      <a:b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(96,9 %)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1 066</a:t>
                      </a:r>
                      <a:b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(95,8 %)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1 060</a:t>
                      </a:r>
                      <a:b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(95,2 %)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1 073</a:t>
                      </a:r>
                      <a:b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(96,4 %)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886391"/>
                  </a:ext>
                </a:extLst>
              </a:tr>
              <a:tr h="3262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nahlášených testů (</a:t>
                      </a:r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/PCR)*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128 501 / 1 568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122 989 / 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125 137 / 1 610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53 419 / 412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50 634 /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52 012 / 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495690"/>
                  </a:ext>
                </a:extLst>
              </a:tr>
              <a:tr h="3262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a podíl škol s potvrzenými záchyty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(1,1 %)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(1,7 %)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(2,6 %)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(8,5 %)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(8,0 %)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(11,5 %)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528614"/>
                  </a:ext>
                </a:extLst>
              </a:tr>
              <a:tr h="3262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pozitivně konfirmovaných </a:t>
                      </a:r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testů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163594"/>
                  </a:ext>
                </a:extLst>
              </a:tr>
              <a:tr h="3262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Počet PCR potvrzených záchytů nákazy CELKEM**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630560"/>
                  </a:ext>
                </a:extLst>
              </a:tr>
              <a:tr h="3262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Počet PCR potvrzených záchytů na 100 tis. testů**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357399"/>
                  </a:ext>
                </a:extLst>
              </a:tr>
            </a:tbl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2CCBB79E-923B-4EC5-B3C6-B939B80B05DD}"/>
              </a:ext>
            </a:extLst>
          </p:cNvPr>
          <p:cNvSpPr/>
          <p:nvPr/>
        </p:nvSpPr>
        <p:spPr>
          <a:xfrm>
            <a:off x="254927" y="6356883"/>
            <a:ext cx="10094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 školy mohou testovat kombinovaně PCR i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Ag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testy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** Definitivně potvrzené pozitivní záchyty nákazy: konfirmace PCR po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Ag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testech a 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primární záchyty PCR ze škol testujících PCR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8CD62E1-9306-414F-BC9A-1B926F78C028}"/>
              </a:ext>
            </a:extLst>
          </p:cNvPr>
          <p:cNvSpPr txBox="1"/>
          <p:nvPr/>
        </p:nvSpPr>
        <p:spPr>
          <a:xfrm>
            <a:off x="0" y="689925"/>
            <a:ext cx="117824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1200" b="1" dirty="0">
                <a:solidFill>
                  <a:srgbClr val="000000"/>
                </a:solidFill>
              </a:rPr>
              <a:t>ZŠ</a:t>
            </a:r>
            <a:r>
              <a:rPr lang="cs-CZ" sz="1200" dirty="0">
                <a:solidFill>
                  <a:srgbClr val="000000"/>
                </a:solidFill>
              </a:rPr>
              <a:t> - základní školy včetně škol s vyššími vzdělávacími stupni (celkem 4 216 škol);  </a:t>
            </a:r>
            <a:r>
              <a:rPr lang="cs-CZ" sz="1200" b="1" dirty="0">
                <a:solidFill>
                  <a:srgbClr val="000000"/>
                </a:solidFill>
              </a:rPr>
              <a:t>SŠ </a:t>
            </a:r>
            <a:r>
              <a:rPr lang="cs-CZ" sz="1200" dirty="0">
                <a:solidFill>
                  <a:srgbClr val="000000"/>
                </a:solidFill>
              </a:rPr>
              <a:t>- střední školy včetně škol s vyššími vzdělávacími stupni (celkem 1 113 škol)</a:t>
            </a:r>
          </a:p>
          <a:p>
            <a:pPr lvl="0">
              <a:defRPr/>
            </a:pPr>
            <a:r>
              <a:rPr lang="cs-CZ" sz="1200" dirty="0">
                <a:solidFill>
                  <a:srgbClr val="000000"/>
                </a:solidFill>
              </a:rPr>
              <a:t>Referenční databáze celkem obsahuje údaje od 5 329 škol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4969963-92AD-4D52-8AD6-E0034877A86E}"/>
              </a:ext>
            </a:extLst>
          </p:cNvPr>
          <p:cNvSpPr txBox="1"/>
          <p:nvPr/>
        </p:nvSpPr>
        <p:spPr>
          <a:xfrm>
            <a:off x="9278821" y="184921"/>
            <a:ext cx="2663301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Srovnání kol testování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80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F46453B8-4C67-459A-BF9C-41F62163B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335641"/>
              </p:ext>
            </p:extLst>
          </p:nvPr>
        </p:nvGraphicFramePr>
        <p:xfrm>
          <a:off x="5848349" y="1782921"/>
          <a:ext cx="3513444" cy="4846482"/>
        </p:xfrm>
        <a:graphic>
          <a:graphicData uri="http://schemas.openxmlformats.org/drawingml/2006/table">
            <a:tbl>
              <a:tblPr/>
              <a:tblGrid>
                <a:gridCol w="1171148">
                  <a:extLst>
                    <a:ext uri="{9D8B030D-6E8A-4147-A177-3AD203B41FA5}">
                      <a16:colId xmlns:a16="http://schemas.microsoft.com/office/drawing/2014/main" val="4190293878"/>
                    </a:ext>
                  </a:extLst>
                </a:gridCol>
                <a:gridCol w="1171148">
                  <a:extLst>
                    <a:ext uri="{9D8B030D-6E8A-4147-A177-3AD203B41FA5}">
                      <a16:colId xmlns:a16="http://schemas.microsoft.com/office/drawing/2014/main" val="777776716"/>
                    </a:ext>
                  </a:extLst>
                </a:gridCol>
                <a:gridCol w="1171148">
                  <a:extLst>
                    <a:ext uri="{9D8B030D-6E8A-4147-A177-3AD203B41FA5}">
                      <a16:colId xmlns:a16="http://schemas.microsoft.com/office/drawing/2014/main" val="3387962277"/>
                    </a:ext>
                  </a:extLst>
                </a:gridCol>
              </a:tblGrid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14578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304528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221320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E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611690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A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30539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0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583487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723352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66061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976050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354577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3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187654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1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830116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062069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59639"/>
                  </a:ext>
                </a:extLst>
              </a:tr>
              <a:tr h="335010"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401574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C24E0D3-EBD7-407E-99EA-E68798439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430993"/>
              </p:ext>
            </p:extLst>
          </p:nvPr>
        </p:nvGraphicFramePr>
        <p:xfrm>
          <a:off x="2333624" y="1782921"/>
          <a:ext cx="3514725" cy="4846485"/>
        </p:xfrm>
        <a:graphic>
          <a:graphicData uri="http://schemas.openxmlformats.org/drawingml/2006/table">
            <a:tbl>
              <a:tblPr/>
              <a:tblGrid>
                <a:gridCol w="1171575">
                  <a:extLst>
                    <a:ext uri="{9D8B030D-6E8A-4147-A177-3AD203B41FA5}">
                      <a16:colId xmlns:a16="http://schemas.microsoft.com/office/drawing/2014/main" val="264956903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402636476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997187545"/>
                    </a:ext>
                  </a:extLst>
                </a:gridCol>
              </a:tblGrid>
              <a:tr h="32309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524209"/>
                  </a:ext>
                </a:extLst>
              </a:tr>
              <a:tr h="32309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0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495211"/>
                  </a:ext>
                </a:extLst>
              </a:tr>
              <a:tr h="32309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36905"/>
                  </a:ext>
                </a:extLst>
              </a:tr>
              <a:tr h="32309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541733"/>
                  </a:ext>
                </a:extLst>
              </a:tr>
              <a:tr h="32309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872439"/>
                  </a:ext>
                </a:extLst>
              </a:tr>
              <a:tr h="32309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481574"/>
                  </a:ext>
                </a:extLst>
              </a:tr>
              <a:tr h="32309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228451"/>
                  </a:ext>
                </a:extLst>
              </a:tr>
              <a:tr h="32309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178"/>
                  </a:ext>
                </a:extLst>
              </a:tr>
              <a:tr h="32309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917687"/>
                  </a:ext>
                </a:extLst>
              </a:tr>
              <a:tr h="32309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536167"/>
                  </a:ext>
                </a:extLst>
              </a:tr>
              <a:tr h="32309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69915"/>
                  </a:ext>
                </a:extLst>
              </a:tr>
              <a:tr h="32309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039735"/>
                  </a:ext>
                </a:extLst>
              </a:tr>
              <a:tr h="32309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519699"/>
                  </a:ext>
                </a:extLst>
              </a:tr>
              <a:tr h="323099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480816"/>
                  </a:ext>
                </a:extLst>
              </a:tr>
              <a:tr h="323099"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135300"/>
                  </a:ext>
                </a:extLst>
              </a:tr>
            </a:tbl>
          </a:graphicData>
        </a:graphic>
      </p:graphicFrame>
      <p:sp>
        <p:nvSpPr>
          <p:cNvPr id="20" name="Nadpis 1">
            <a:extLst>
              <a:ext uri="{FF2B5EF4-FFF2-40B4-BE49-F238E27FC236}">
                <a16:creationId xmlns:a16="http://schemas.microsoft.com/office/drawing/2014/main" id="{7D7972E5-0CCD-46CA-80F9-F819739D546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1169" y="39452"/>
            <a:ext cx="12091380" cy="576000"/>
          </a:xfrm>
        </p:spPr>
        <p:txBody>
          <a:bodyPr/>
          <a:lstStyle/>
          <a:p>
            <a:r>
              <a:rPr lang="cs-CZ" sz="2400" dirty="0"/>
              <a:t>Screeningové testy žáků/studentů ve školách – </a:t>
            </a:r>
            <a:r>
              <a:rPr lang="en-US" sz="2400" dirty="0" err="1"/>
              <a:t>potvrzen</a:t>
            </a:r>
            <a:r>
              <a:rPr lang="cs-CZ" sz="2400" dirty="0"/>
              <a:t>é výsledky (dle CFA</a:t>
            </a:r>
            <a:r>
              <a:rPr lang="en-US" sz="2400" dirty="0"/>
              <a:t>/ISIN</a:t>
            </a:r>
            <a:r>
              <a:rPr lang="cs-CZ" sz="2400" dirty="0"/>
              <a:t>)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D036F9A6-B948-4D79-B82A-FF06F18A068A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7036017" y="549652"/>
            <a:ext cx="50162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PCR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škole nebo AG konfirmovaný PCR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15" name="Tabulka 14">
            <a:extLst>
              <a:ext uri="{FF2B5EF4-FFF2-40B4-BE49-F238E27FC236}">
                <a16:creationId xmlns:a16="http://schemas.microsoft.com/office/drawing/2014/main" id="{9B21CFA1-05AA-4F69-A9E4-233ADBBB0DAD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83527972"/>
              </p:ext>
            </p:extLst>
          </p:nvPr>
        </p:nvGraphicFramePr>
        <p:xfrm>
          <a:off x="632730" y="1123655"/>
          <a:ext cx="8729063" cy="5505744"/>
        </p:xfrm>
        <a:graphic>
          <a:graphicData uri="http://schemas.openxmlformats.org/drawingml/2006/table">
            <a:tbl>
              <a:tblPr/>
              <a:tblGrid>
                <a:gridCol w="1704917">
                  <a:extLst>
                    <a:ext uri="{9D8B030D-6E8A-4147-A177-3AD203B41FA5}">
                      <a16:colId xmlns:a16="http://schemas.microsoft.com/office/drawing/2014/main" val="3299177384"/>
                    </a:ext>
                  </a:extLst>
                </a:gridCol>
                <a:gridCol w="1170691">
                  <a:extLst>
                    <a:ext uri="{9D8B030D-6E8A-4147-A177-3AD203B41FA5}">
                      <a16:colId xmlns:a16="http://schemas.microsoft.com/office/drawing/2014/main" val="2163944013"/>
                    </a:ext>
                  </a:extLst>
                </a:gridCol>
                <a:gridCol w="1170691">
                  <a:extLst>
                    <a:ext uri="{9D8B030D-6E8A-4147-A177-3AD203B41FA5}">
                      <a16:colId xmlns:a16="http://schemas.microsoft.com/office/drawing/2014/main" val="1095221279"/>
                    </a:ext>
                  </a:extLst>
                </a:gridCol>
                <a:gridCol w="1170691">
                  <a:extLst>
                    <a:ext uri="{9D8B030D-6E8A-4147-A177-3AD203B41FA5}">
                      <a16:colId xmlns:a16="http://schemas.microsoft.com/office/drawing/2014/main" val="1683024521"/>
                    </a:ext>
                  </a:extLst>
                </a:gridCol>
                <a:gridCol w="1170691">
                  <a:extLst>
                    <a:ext uri="{9D8B030D-6E8A-4147-A177-3AD203B41FA5}">
                      <a16:colId xmlns:a16="http://schemas.microsoft.com/office/drawing/2014/main" val="235073149"/>
                    </a:ext>
                  </a:extLst>
                </a:gridCol>
                <a:gridCol w="1170691">
                  <a:extLst>
                    <a:ext uri="{9D8B030D-6E8A-4147-A177-3AD203B41FA5}">
                      <a16:colId xmlns:a16="http://schemas.microsoft.com/office/drawing/2014/main" val="2595701267"/>
                    </a:ext>
                  </a:extLst>
                </a:gridCol>
                <a:gridCol w="1170691">
                  <a:extLst>
                    <a:ext uri="{9D8B030D-6E8A-4147-A177-3AD203B41FA5}">
                      <a16:colId xmlns:a16="http://schemas.microsoft.com/office/drawing/2014/main" val="4209820186"/>
                    </a:ext>
                  </a:extLst>
                </a:gridCol>
              </a:tblGrid>
              <a:tr h="331520">
                <a:tc rowSpan="2"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645024"/>
                  </a:ext>
                </a:extLst>
              </a:tr>
              <a:tr h="323389">
                <a:tc vMerge="1"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303989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Hlavní město Praha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495690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Středočeský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528614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Jihočeský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759296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Plzeňský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297342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Karlovarský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89608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Ústecký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897157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Liberecký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993373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Královéhradecký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89483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Pardubický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719974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Kraj Vysočina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952230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Jihomoravský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285882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Olomoucký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67397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Zlínský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163594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Moravskoslezský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630560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CELKEM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357399"/>
                  </a:ext>
                </a:extLst>
              </a:tr>
            </a:tbl>
          </a:graphicData>
        </a:graphic>
      </p:graphicFrame>
      <p:sp>
        <p:nvSpPr>
          <p:cNvPr id="18" name="TextBox 7">
            <a:extLst>
              <a:ext uri="{FF2B5EF4-FFF2-40B4-BE49-F238E27FC236}">
                <a16:creationId xmlns:a16="http://schemas.microsoft.com/office/drawing/2014/main" id="{BEEAB803-4014-4259-9A06-1BAD4842C1E3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66626" y="787612"/>
            <a:ext cx="50802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Počty pozitivních žáků a studentů na 100 tis. testů</a:t>
            </a:r>
          </a:p>
        </p:txBody>
      </p:sp>
    </p:spTree>
    <p:extLst>
      <p:ext uri="{BB962C8B-B14F-4D97-AF65-F5344CB8AC3E}">
        <p14:creationId xmlns:p14="http://schemas.microsoft.com/office/powerpoint/2010/main" val="1003998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849AF3A-5A6D-4060-B681-E184CAA19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733106"/>
              </p:ext>
            </p:extLst>
          </p:nvPr>
        </p:nvGraphicFramePr>
        <p:xfrm>
          <a:off x="5857875" y="1782921"/>
          <a:ext cx="3503919" cy="4846482"/>
        </p:xfrm>
        <a:graphic>
          <a:graphicData uri="http://schemas.openxmlformats.org/drawingml/2006/table">
            <a:tbl>
              <a:tblPr/>
              <a:tblGrid>
                <a:gridCol w="1167973">
                  <a:extLst>
                    <a:ext uri="{9D8B030D-6E8A-4147-A177-3AD203B41FA5}">
                      <a16:colId xmlns:a16="http://schemas.microsoft.com/office/drawing/2014/main" val="1601105138"/>
                    </a:ext>
                  </a:extLst>
                </a:gridCol>
                <a:gridCol w="1167973">
                  <a:extLst>
                    <a:ext uri="{9D8B030D-6E8A-4147-A177-3AD203B41FA5}">
                      <a16:colId xmlns:a16="http://schemas.microsoft.com/office/drawing/2014/main" val="1397456097"/>
                    </a:ext>
                  </a:extLst>
                </a:gridCol>
                <a:gridCol w="1167973">
                  <a:extLst>
                    <a:ext uri="{9D8B030D-6E8A-4147-A177-3AD203B41FA5}">
                      <a16:colId xmlns:a16="http://schemas.microsoft.com/office/drawing/2014/main" val="2722123969"/>
                    </a:ext>
                  </a:extLst>
                </a:gridCol>
              </a:tblGrid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7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507674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186581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925147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BC5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821012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301953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817481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825490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8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06455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936986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C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891959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727301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1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354000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599466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013867"/>
                  </a:ext>
                </a:extLst>
              </a:tr>
              <a:tr h="335010"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350502"/>
                  </a:ext>
                </a:extLst>
              </a:tr>
            </a:tbl>
          </a:graphicData>
        </a:graphic>
      </p:graphicFrame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3E21ABE-6901-44F4-BC66-2340C6C16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086692"/>
              </p:ext>
            </p:extLst>
          </p:nvPr>
        </p:nvGraphicFramePr>
        <p:xfrm>
          <a:off x="2333625" y="1782921"/>
          <a:ext cx="3524250" cy="4846482"/>
        </p:xfrm>
        <a:graphic>
          <a:graphicData uri="http://schemas.openxmlformats.org/drawingml/2006/table">
            <a:tbl>
              <a:tblPr/>
              <a:tblGrid>
                <a:gridCol w="1174750">
                  <a:extLst>
                    <a:ext uri="{9D8B030D-6E8A-4147-A177-3AD203B41FA5}">
                      <a16:colId xmlns:a16="http://schemas.microsoft.com/office/drawing/2014/main" val="42150264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326375644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1916284073"/>
                    </a:ext>
                  </a:extLst>
                </a:gridCol>
              </a:tblGrid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47718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E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025674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62735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454114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02787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730599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837391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804723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A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520203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824898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401069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8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631251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F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338542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157965"/>
                  </a:ext>
                </a:extLst>
              </a:tr>
              <a:tr h="335010"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76215"/>
                  </a:ext>
                </a:extLst>
              </a:tr>
            </a:tbl>
          </a:graphicData>
        </a:graphic>
      </p:graphicFrame>
      <p:sp>
        <p:nvSpPr>
          <p:cNvPr id="20" name="Nadpis 1">
            <a:extLst>
              <a:ext uri="{FF2B5EF4-FFF2-40B4-BE49-F238E27FC236}">
                <a16:creationId xmlns:a16="http://schemas.microsoft.com/office/drawing/2014/main" id="{7D7972E5-0CCD-46CA-80F9-F819739D546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1169" y="39452"/>
            <a:ext cx="12091380" cy="576000"/>
          </a:xfrm>
        </p:spPr>
        <p:txBody>
          <a:bodyPr/>
          <a:lstStyle/>
          <a:p>
            <a:r>
              <a:rPr lang="cs-CZ" sz="2400" dirty="0"/>
              <a:t>Screeningové testy zaměstnanců ve školách – </a:t>
            </a:r>
            <a:r>
              <a:rPr lang="en-US" sz="2400" dirty="0" err="1"/>
              <a:t>potvrzen</a:t>
            </a:r>
            <a:r>
              <a:rPr lang="cs-CZ" sz="2400" dirty="0"/>
              <a:t>é výsledky (dle CFA</a:t>
            </a:r>
            <a:r>
              <a:rPr lang="en-US" sz="2400" dirty="0"/>
              <a:t>/ISIN</a:t>
            </a:r>
            <a:r>
              <a:rPr lang="cs-CZ" sz="2400" dirty="0"/>
              <a:t>)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D036F9A6-B948-4D79-B82A-FF06F18A068A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7036017" y="549652"/>
            <a:ext cx="50162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PCR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škole nebo AG konfirmovaný PCR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15" name="Tabulka 14">
            <a:extLst>
              <a:ext uri="{FF2B5EF4-FFF2-40B4-BE49-F238E27FC236}">
                <a16:creationId xmlns:a16="http://schemas.microsoft.com/office/drawing/2014/main" id="{9B21CFA1-05AA-4F69-A9E4-233ADBBB0DAD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81679852"/>
              </p:ext>
            </p:extLst>
          </p:nvPr>
        </p:nvGraphicFramePr>
        <p:xfrm>
          <a:off x="632730" y="1123655"/>
          <a:ext cx="8729063" cy="5505744"/>
        </p:xfrm>
        <a:graphic>
          <a:graphicData uri="http://schemas.openxmlformats.org/drawingml/2006/table">
            <a:tbl>
              <a:tblPr/>
              <a:tblGrid>
                <a:gridCol w="1704917">
                  <a:extLst>
                    <a:ext uri="{9D8B030D-6E8A-4147-A177-3AD203B41FA5}">
                      <a16:colId xmlns:a16="http://schemas.microsoft.com/office/drawing/2014/main" val="3299177384"/>
                    </a:ext>
                  </a:extLst>
                </a:gridCol>
                <a:gridCol w="1170691">
                  <a:extLst>
                    <a:ext uri="{9D8B030D-6E8A-4147-A177-3AD203B41FA5}">
                      <a16:colId xmlns:a16="http://schemas.microsoft.com/office/drawing/2014/main" val="2163944013"/>
                    </a:ext>
                  </a:extLst>
                </a:gridCol>
                <a:gridCol w="1170691">
                  <a:extLst>
                    <a:ext uri="{9D8B030D-6E8A-4147-A177-3AD203B41FA5}">
                      <a16:colId xmlns:a16="http://schemas.microsoft.com/office/drawing/2014/main" val="1095221279"/>
                    </a:ext>
                  </a:extLst>
                </a:gridCol>
                <a:gridCol w="1170691">
                  <a:extLst>
                    <a:ext uri="{9D8B030D-6E8A-4147-A177-3AD203B41FA5}">
                      <a16:colId xmlns:a16="http://schemas.microsoft.com/office/drawing/2014/main" val="1683024521"/>
                    </a:ext>
                  </a:extLst>
                </a:gridCol>
                <a:gridCol w="1170691">
                  <a:extLst>
                    <a:ext uri="{9D8B030D-6E8A-4147-A177-3AD203B41FA5}">
                      <a16:colId xmlns:a16="http://schemas.microsoft.com/office/drawing/2014/main" val="235073149"/>
                    </a:ext>
                  </a:extLst>
                </a:gridCol>
                <a:gridCol w="1170691">
                  <a:extLst>
                    <a:ext uri="{9D8B030D-6E8A-4147-A177-3AD203B41FA5}">
                      <a16:colId xmlns:a16="http://schemas.microsoft.com/office/drawing/2014/main" val="2595701267"/>
                    </a:ext>
                  </a:extLst>
                </a:gridCol>
                <a:gridCol w="1170691">
                  <a:extLst>
                    <a:ext uri="{9D8B030D-6E8A-4147-A177-3AD203B41FA5}">
                      <a16:colId xmlns:a16="http://schemas.microsoft.com/office/drawing/2014/main" val="4209820186"/>
                    </a:ext>
                  </a:extLst>
                </a:gridCol>
              </a:tblGrid>
              <a:tr h="331520">
                <a:tc rowSpan="2"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645024"/>
                  </a:ext>
                </a:extLst>
              </a:tr>
              <a:tr h="323389">
                <a:tc vMerge="1"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303989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Hlavní město Praha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495690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Středočeský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528614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Jihočeský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759296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Plzeňský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297342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Karlovarský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89608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Ústecký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897157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Liberecký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993373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Královéhradecký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89483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Pardubický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719974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Kraj Vysočina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952230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Jihomoravský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285882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Olomoucký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67397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Zlínský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163594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Moravskoslezský kraj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630560"/>
                  </a:ext>
                </a:extLst>
              </a:tr>
              <a:tr h="323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CELKEM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357399"/>
                  </a:ext>
                </a:extLst>
              </a:tr>
            </a:tbl>
          </a:graphicData>
        </a:graphic>
      </p:graphicFrame>
      <p:sp>
        <p:nvSpPr>
          <p:cNvPr id="18" name="TextBox 7">
            <a:extLst>
              <a:ext uri="{FF2B5EF4-FFF2-40B4-BE49-F238E27FC236}">
                <a16:creationId xmlns:a16="http://schemas.microsoft.com/office/drawing/2014/main" id="{BEEAB803-4014-4259-9A06-1BAD4842C1E3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64136" y="787612"/>
            <a:ext cx="4828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Počty pozitivních zaměstnanců na 100 tis. testů</a:t>
            </a:r>
          </a:p>
        </p:txBody>
      </p:sp>
    </p:spTree>
    <p:extLst>
      <p:ext uri="{BB962C8B-B14F-4D97-AF65-F5344CB8AC3E}">
        <p14:creationId xmlns:p14="http://schemas.microsoft.com/office/powerpoint/2010/main" val="13633363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48873|-10780376|-3468525|-5151986|-9539986|Markido&quot;,&quot;Id&quot;:&quot;6092a72d3433424d4497ed13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  <p:tag name="SLIDEFAB_CUSTOMSORTGLOBALLY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2"/>
  <p:tag name="SLIDEFAB_SHAPECONDITIONMETACTIONDELETE" val="False"/>
  <p:tag name="SLIDEFAB_EXPORTMOD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1"/>
  <p:tag name="SLIDEFAB_EXPORTMOD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1"/>
  <p:tag name="SLIDEFAB_EXPORTMOD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1"/>
  <p:tag name="SLIDEFAB_EXPORTMOD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2"/>
  <p:tag name="SLIDEFAB_SHAPECONDITIONMETACTIONDELETE" val="False"/>
  <p:tag name="SLIDEFAB_EXPORTMOD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1"/>
  <p:tag name="SLIDEFAB_EXPORTMODE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1"/>
  <p:tag name="SLIDEFAB_EXPORTMOD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1"/>
  <p:tag name="SLIDEFAB_EXPORTMODE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1"/>
  <p:tag name="SLIDEFAB_EXPORTMODE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2"/>
  <p:tag name="SLIDEFAB_SHAPECONDITIONMETACTIONDELETE" val="False"/>
  <p:tag name="SLIDEFAB_EXPORTMOD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1"/>
  <p:tag name="SLIDEFAB_EXPORTMODE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2"/>
  <p:tag name="SLIDEFAB_SHAPECONDITIONMETACTIONDELETE" val="False"/>
  <p:tag name="SLIDEFAB_EXPORTMODE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1"/>
  <p:tag name="SLIDEFAB_EXPORTMODE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1"/>
  <p:tag name="SLIDEFAB_EXPORTMODE" val="4"/>
</p:tagLst>
</file>

<file path=ppt/theme/theme1.xml><?xml version="1.0" encoding="utf-8"?>
<a:theme xmlns:a="http://schemas.openxmlformats.org/drawingml/2006/main" name="1_Motiv systému Office">
  <a:themeElements>
    <a:clrScheme name="Vlastní 2">
      <a:dk1>
        <a:srgbClr val="5F5F5F"/>
      </a:dk1>
      <a:lt1>
        <a:sysClr val="window" lastClr="FFFFFF"/>
      </a:lt1>
      <a:dk2>
        <a:srgbClr val="84848E"/>
      </a:dk2>
      <a:lt2>
        <a:srgbClr val="F2F2F2"/>
      </a:lt2>
      <a:accent1>
        <a:srgbClr val="E7B13D"/>
      </a:accent1>
      <a:accent2>
        <a:srgbClr val="3D67BC"/>
      </a:accent2>
      <a:accent3>
        <a:srgbClr val="274073"/>
      </a:accent3>
      <a:accent4>
        <a:srgbClr val="84848E"/>
      </a:accent4>
      <a:accent5>
        <a:srgbClr val="D8D8D8"/>
      </a:accent5>
      <a:accent6>
        <a:srgbClr val="DDDCE0"/>
      </a:accent6>
      <a:hlink>
        <a:srgbClr val="1919FF"/>
      </a:hlink>
      <a:folHlink>
        <a:srgbClr val="00005F"/>
      </a:folHlink>
    </a:clrScheme>
    <a:fontScheme name="Paliativní péč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Motiv Office">
  <a:themeElements>
    <a:clrScheme name="COVID barvy">
      <a:dk1>
        <a:srgbClr val="000000"/>
      </a:dk1>
      <a:lt1>
        <a:srgbClr val="FFFFFF"/>
      </a:lt1>
      <a:dk2>
        <a:srgbClr val="D31145"/>
      </a:dk2>
      <a:lt2>
        <a:srgbClr val="FFFFFF"/>
      </a:lt2>
      <a:accent1>
        <a:srgbClr val="D31145"/>
      </a:accent1>
      <a:accent2>
        <a:srgbClr val="305983"/>
      </a:accent2>
      <a:accent3>
        <a:srgbClr val="00CD61"/>
      </a:accent3>
      <a:accent4>
        <a:srgbClr val="4010B7"/>
      </a:accent4>
      <a:accent5>
        <a:srgbClr val="E8EAEA"/>
      </a:accent5>
      <a:accent6>
        <a:srgbClr val="690923"/>
      </a:accent6>
      <a:hlink>
        <a:srgbClr val="FFFFFF"/>
      </a:hlink>
      <a:folHlink>
        <a:srgbClr val="FF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VID-web-sablona.potx" id="{C38994A9-F061-444B-9E05-9BEC267D622E}" vid="{A910D504-DA16-416F-8B23-CC286EF2F513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6696</TotalTime>
  <Words>944</Words>
  <Application>Microsoft Office PowerPoint</Application>
  <PresentationFormat>Širokoúhlá obrazovka</PresentationFormat>
  <Paragraphs>369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Arial (Základní text)</vt:lpstr>
      <vt:lpstr>Calibri</vt:lpstr>
      <vt:lpstr>1_Motiv systému Office</vt:lpstr>
      <vt:lpstr>5_Motiv Office</vt:lpstr>
      <vt:lpstr>Datová a informační základna  pro management pandemie COVID-19</vt:lpstr>
      <vt:lpstr>Screeningové testy ve školách: výsledky žáků a studentů</vt:lpstr>
      <vt:lpstr>Screeningové testy ve školách: výsledky zaměstnanců</vt:lpstr>
      <vt:lpstr>Screeningové testy žáků/studentů ve školách – potvrzené výsledky (dle CFA/ISIN)</vt:lpstr>
      <vt:lpstr>Screeningové testy zaměstnanců ve školách – potvrzené výsledky (dle CFA/ISIN)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Komenda</dc:creator>
  <cp:lastModifiedBy>Mužík Jan RNDr. Ph.D.</cp:lastModifiedBy>
  <cp:revision>3563</cp:revision>
  <dcterms:created xsi:type="dcterms:W3CDTF">2020-03-16T10:06:11Z</dcterms:created>
  <dcterms:modified xsi:type="dcterms:W3CDTF">2022-01-13T23:47:02Z</dcterms:modified>
</cp:coreProperties>
</file>