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6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4174" r:id="rId2"/>
    <p:sldMasterId id="2147484184" r:id="rId3"/>
    <p:sldMasterId id="2147484190" r:id="rId4"/>
  </p:sldMasterIdLst>
  <p:notesMasterIdLst>
    <p:notesMasterId r:id="rId22"/>
  </p:notesMasterIdLst>
  <p:sldIdLst>
    <p:sldId id="2081" r:id="rId5"/>
    <p:sldId id="2163" r:id="rId6"/>
    <p:sldId id="2160" r:id="rId7"/>
    <p:sldId id="2161" r:id="rId8"/>
    <p:sldId id="2114" r:id="rId9"/>
    <p:sldId id="2116" r:id="rId10"/>
    <p:sldId id="2138" r:id="rId11"/>
    <p:sldId id="2175" r:id="rId12"/>
    <p:sldId id="4656" r:id="rId13"/>
    <p:sldId id="4626" r:id="rId14"/>
    <p:sldId id="4655" r:id="rId15"/>
    <p:sldId id="4628" r:id="rId16"/>
    <p:sldId id="2165" r:id="rId17"/>
    <p:sldId id="2168" r:id="rId18"/>
    <p:sldId id="4614" r:id="rId19"/>
    <p:sldId id="2173" r:id="rId20"/>
    <p:sldId id="2328" r:id="rId21"/>
  </p:sldIdLst>
  <p:sldSz cx="12192000" cy="6858000"/>
  <p:notesSz cx="6858000" cy="9144000"/>
  <p:custDataLst>
    <p:tags r:id="rId2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41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chová Anna Mgr." initials="KAM" lastIdx="1" clrIdx="0">
    <p:extLst>
      <p:ext uri="{19B8F6BF-5375-455C-9EA6-DF929625EA0E}">
        <p15:presenceInfo xmlns:p15="http://schemas.microsoft.com/office/powerpoint/2012/main" userId="Klechová Anna Mg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D31145"/>
    <a:srgbClr val="FBCBD8"/>
    <a:srgbClr val="305983"/>
    <a:srgbClr val="CFDEED"/>
    <a:srgbClr val="4DE5F5"/>
    <a:srgbClr val="F7E7E9"/>
    <a:srgbClr val="C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173" autoAdjust="0"/>
    <p:restoredTop sz="93721" autoAdjust="0"/>
  </p:normalViewPr>
  <p:slideViewPr>
    <p:cSldViewPr snapToGrid="0">
      <p:cViewPr varScale="1">
        <p:scale>
          <a:sx n="108" d="100"/>
          <a:sy n="108" d="100"/>
        </p:scale>
        <p:origin x="792" y="102"/>
      </p:cViewPr>
      <p:guideLst>
        <p:guide orient="horz" pos="4224"/>
        <p:guide pos="41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odevzdali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Středočeský kraj</c:v>
                </c:pt>
                <c:pt idx="1">
                  <c:v>Jihomoravský kraj</c:v>
                </c:pt>
                <c:pt idx="2">
                  <c:v>Moravskoslezský kraj</c:v>
                </c:pt>
                <c:pt idx="3">
                  <c:v>Olomoucký kraj</c:v>
                </c:pt>
                <c:pt idx="4">
                  <c:v>Hlavní město Praha</c:v>
                </c:pt>
                <c:pt idx="5">
                  <c:v>Ústecký kraj</c:v>
                </c:pt>
                <c:pt idx="6">
                  <c:v>Královéhradecký kraj</c:v>
                </c:pt>
                <c:pt idx="7">
                  <c:v>Kraj Vysočina</c:v>
                </c:pt>
                <c:pt idx="8">
                  <c:v>Jihočeský kraj</c:v>
                </c:pt>
                <c:pt idx="9">
                  <c:v>Zlínský kraj</c:v>
                </c:pt>
                <c:pt idx="10">
                  <c:v>Pardubický kraj</c:v>
                </c:pt>
                <c:pt idx="11">
                  <c:v>Plzeňský kraj</c:v>
                </c:pt>
                <c:pt idx="12">
                  <c:v>Liberecký kraj</c:v>
                </c:pt>
                <c:pt idx="13">
                  <c:v>Karlovarský kraj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552</c:v>
                </c:pt>
                <c:pt idx="1">
                  <c:v>468</c:v>
                </c:pt>
                <c:pt idx="2">
                  <c:v>432</c:v>
                </c:pt>
                <c:pt idx="3">
                  <c:v>289</c:v>
                </c:pt>
                <c:pt idx="4">
                  <c:v>274</c:v>
                </c:pt>
                <c:pt idx="5">
                  <c:v>274</c:v>
                </c:pt>
                <c:pt idx="6">
                  <c:v>264</c:v>
                </c:pt>
                <c:pt idx="7">
                  <c:v>264</c:v>
                </c:pt>
                <c:pt idx="8">
                  <c:v>260</c:v>
                </c:pt>
                <c:pt idx="9">
                  <c:v>257</c:v>
                </c:pt>
                <c:pt idx="10">
                  <c:v>240</c:v>
                </c:pt>
                <c:pt idx="11">
                  <c:v>218</c:v>
                </c:pt>
                <c:pt idx="12">
                  <c:v>188</c:v>
                </c:pt>
                <c:pt idx="13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08-40FB-B8E1-F503FBE63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09227824"/>
        <c:axId val="493545440"/>
      </c:barChart>
      <c:catAx>
        <c:axId val="709227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3545440"/>
        <c:crosses val="autoZero"/>
        <c:auto val="1"/>
        <c:lblAlgn val="ctr"/>
        <c:lblOffset val="100"/>
        <c:noMultiLvlLbl val="0"/>
      </c:catAx>
      <c:valAx>
        <c:axId val="4935454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922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14686733171388"/>
          <c:y val="8.5205698044076988E-2"/>
          <c:w val="0.45017746238044154"/>
          <c:h val="0.88020052012010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06_11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Pardubický kraj</c:v>
                </c:pt>
                <c:pt idx="3">
                  <c:v>Zlínský kraj</c:v>
                </c:pt>
                <c:pt idx="4">
                  <c:v>ČR</c:v>
                </c:pt>
                <c:pt idx="5">
                  <c:v>Ústecký kraj</c:v>
                </c:pt>
                <c:pt idx="6">
                  <c:v>Královéhradecký kraj</c:v>
                </c:pt>
                <c:pt idx="7">
                  <c:v>Jihomoravský kraj</c:v>
                </c:pt>
                <c:pt idx="8">
                  <c:v>Liberecký kraj</c:v>
                </c:pt>
                <c:pt idx="9">
                  <c:v>Jihočeský kraj</c:v>
                </c:pt>
                <c:pt idx="10">
                  <c:v>Plzeňský kraj</c:v>
                </c:pt>
                <c:pt idx="11">
                  <c:v>Olomoucký kraj</c:v>
                </c:pt>
                <c:pt idx="12">
                  <c:v>Kraj Vysočina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123.6036</c:v>
                </c:pt>
                <c:pt idx="1">
                  <c:v>79.079170000000005</c:v>
                </c:pt>
                <c:pt idx="2">
                  <c:v>73.418599999999998</c:v>
                </c:pt>
                <c:pt idx="3">
                  <c:v>73.114729999999994</c:v>
                </c:pt>
                <c:pt idx="4">
                  <c:v>72.929280000000006</c:v>
                </c:pt>
                <c:pt idx="5">
                  <c:v>72.78828</c:v>
                </c:pt>
                <c:pt idx="6">
                  <c:v>71.618030000000005</c:v>
                </c:pt>
                <c:pt idx="7">
                  <c:v>68.89734</c:v>
                </c:pt>
                <c:pt idx="8">
                  <c:v>68.24933</c:v>
                </c:pt>
                <c:pt idx="9">
                  <c:v>67.928839999999994</c:v>
                </c:pt>
                <c:pt idx="10">
                  <c:v>63.111150000000002</c:v>
                </c:pt>
                <c:pt idx="11">
                  <c:v>52.032730000000001</c:v>
                </c:pt>
                <c:pt idx="12">
                  <c:v>50.144509999999997</c:v>
                </c:pt>
                <c:pt idx="13">
                  <c:v>49.321429999999999</c:v>
                </c:pt>
                <c:pt idx="14">
                  <c:v>46.303199999999997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21-44AF-8145-53FF9E8E6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09227824"/>
        <c:axId val="493545440"/>
      </c:barChart>
      <c:catAx>
        <c:axId val="709227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3545440"/>
        <c:crosses val="autoZero"/>
        <c:auto val="1"/>
        <c:lblAlgn val="ctr"/>
        <c:lblOffset val="100"/>
        <c:noMultiLvlLbl val="0"/>
      </c:catAx>
      <c:valAx>
        <c:axId val="493545440"/>
        <c:scaling>
          <c:orientation val="minMax"/>
          <c:max val="3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922782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14686733171388"/>
          <c:y val="8.5205698044076988E-2"/>
          <c:w val="0.45017746238044154"/>
          <c:h val="0.88020052012010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12_15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Liberecký kraj</c:v>
                </c:pt>
                <c:pt idx="4">
                  <c:v>ČR</c:v>
                </c:pt>
                <c:pt idx="5">
                  <c:v>Ústecký kraj</c:v>
                </c:pt>
                <c:pt idx="6">
                  <c:v>Karlovarský kraj</c:v>
                </c:pt>
                <c:pt idx="7">
                  <c:v>Pardubický kraj</c:v>
                </c:pt>
                <c:pt idx="8">
                  <c:v>Jihočeský kraj</c:v>
                </c:pt>
                <c:pt idx="9">
                  <c:v>Zlínský kraj</c:v>
                </c:pt>
                <c:pt idx="10">
                  <c:v>Jihomoravský kraj</c:v>
                </c:pt>
                <c:pt idx="11">
                  <c:v>Plzeňský kraj</c:v>
                </c:pt>
                <c:pt idx="12">
                  <c:v>Moravskoslezský kraj</c:v>
                </c:pt>
                <c:pt idx="13">
                  <c:v>Olomoucký kraj</c:v>
                </c:pt>
                <c:pt idx="14">
                  <c:v>Kraj Vysočina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152.7869</c:v>
                </c:pt>
                <c:pt idx="1">
                  <c:v>104.8903</c:v>
                </c:pt>
                <c:pt idx="2">
                  <c:v>97.646299999999997</c:v>
                </c:pt>
                <c:pt idx="3">
                  <c:v>91.476579999999998</c:v>
                </c:pt>
                <c:pt idx="4">
                  <c:v>86.655379999999994</c:v>
                </c:pt>
                <c:pt idx="5">
                  <c:v>82.835560000000001</c:v>
                </c:pt>
                <c:pt idx="6">
                  <c:v>74.938559999999995</c:v>
                </c:pt>
                <c:pt idx="7">
                  <c:v>72.896079999999998</c:v>
                </c:pt>
                <c:pt idx="8">
                  <c:v>72.46902</c:v>
                </c:pt>
                <c:pt idx="9">
                  <c:v>71.817089999999993</c:v>
                </c:pt>
                <c:pt idx="10">
                  <c:v>71.740229999999997</c:v>
                </c:pt>
                <c:pt idx="11">
                  <c:v>70.644589999999994</c:v>
                </c:pt>
                <c:pt idx="12">
                  <c:v>66.453010000000006</c:v>
                </c:pt>
                <c:pt idx="13">
                  <c:v>66.314400000000006</c:v>
                </c:pt>
                <c:pt idx="14">
                  <c:v>48.466659999999997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61-482F-AEC7-D13DB1FC6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09227824"/>
        <c:axId val="493545440"/>
      </c:barChart>
      <c:catAx>
        <c:axId val="709227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3545440"/>
        <c:crosses val="autoZero"/>
        <c:auto val="1"/>
        <c:lblAlgn val="ctr"/>
        <c:lblOffset val="100"/>
        <c:noMultiLvlLbl val="0"/>
      </c:catAx>
      <c:valAx>
        <c:axId val="493545440"/>
        <c:scaling>
          <c:orientation val="minMax"/>
          <c:max val="3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922782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14686733171388"/>
          <c:y val="8.5205698044076988E-2"/>
          <c:w val="0.45017746238044154"/>
          <c:h val="0.88020052012010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16_19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Zlínský kraj</c:v>
                </c:pt>
                <c:pt idx="3">
                  <c:v>Liberecký kraj</c:v>
                </c:pt>
                <c:pt idx="4">
                  <c:v>ČR</c:v>
                </c:pt>
                <c:pt idx="5">
                  <c:v>Ústecký kraj</c:v>
                </c:pt>
                <c:pt idx="6">
                  <c:v>Olomoucký kraj</c:v>
                </c:pt>
                <c:pt idx="7">
                  <c:v>Jihomoravský kraj</c:v>
                </c:pt>
                <c:pt idx="8">
                  <c:v>Královéhradecký kraj</c:v>
                </c:pt>
                <c:pt idx="9">
                  <c:v>Karlovarský kraj</c:v>
                </c:pt>
                <c:pt idx="10">
                  <c:v>Pardubický kraj</c:v>
                </c:pt>
                <c:pt idx="11">
                  <c:v>Plzeňský kraj</c:v>
                </c:pt>
                <c:pt idx="12">
                  <c:v>Jihočeský kraj</c:v>
                </c:pt>
                <c:pt idx="13">
                  <c:v>Moravskoslezský kraj</c:v>
                </c:pt>
                <c:pt idx="14">
                  <c:v>Kraj Vysočina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295.77190000000002</c:v>
                </c:pt>
                <c:pt idx="1">
                  <c:v>171.3948</c:v>
                </c:pt>
                <c:pt idx="2">
                  <c:v>167.8434</c:v>
                </c:pt>
                <c:pt idx="3">
                  <c:v>139.05459999999999</c:v>
                </c:pt>
                <c:pt idx="4">
                  <c:v>137.64760000000001</c:v>
                </c:pt>
                <c:pt idx="5">
                  <c:v>125.4562</c:v>
                </c:pt>
                <c:pt idx="6">
                  <c:v>121.64619999999999</c:v>
                </c:pt>
                <c:pt idx="7">
                  <c:v>116.2671</c:v>
                </c:pt>
                <c:pt idx="8">
                  <c:v>115.7252</c:v>
                </c:pt>
                <c:pt idx="9">
                  <c:v>99.479039999999998</c:v>
                </c:pt>
                <c:pt idx="10">
                  <c:v>95.598749999999995</c:v>
                </c:pt>
                <c:pt idx="11">
                  <c:v>94.370170000000002</c:v>
                </c:pt>
                <c:pt idx="12">
                  <c:v>88.40616</c:v>
                </c:pt>
                <c:pt idx="13">
                  <c:v>82.540970000000002</c:v>
                </c:pt>
                <c:pt idx="14">
                  <c:v>77.085269999999994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9-4E0A-94E0-3396B22BB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09227824"/>
        <c:axId val="493545440"/>
      </c:barChart>
      <c:catAx>
        <c:axId val="709227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3545440"/>
        <c:crosses val="autoZero"/>
        <c:auto val="1"/>
        <c:lblAlgn val="ctr"/>
        <c:lblOffset val="100"/>
        <c:noMultiLvlLbl val="0"/>
      </c:catAx>
      <c:valAx>
        <c:axId val="493545440"/>
        <c:scaling>
          <c:orientation val="minMax"/>
          <c:max val="3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922782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14686733171388"/>
          <c:y val="8.5205698044076988E-2"/>
          <c:w val="0.45017746238044154"/>
          <c:h val="0.88020052012010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06_11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Pardubický kraj</c:v>
                </c:pt>
                <c:pt idx="2">
                  <c:v>Jihočeský kraj</c:v>
                </c:pt>
                <c:pt idx="3">
                  <c:v>Jihomoravský kraj</c:v>
                </c:pt>
                <c:pt idx="4">
                  <c:v>Zlínský kraj</c:v>
                </c:pt>
                <c:pt idx="5">
                  <c:v>ČR</c:v>
                </c:pt>
                <c:pt idx="6">
                  <c:v>Středočeský kraj</c:v>
                </c:pt>
                <c:pt idx="7">
                  <c:v>Liberecký kraj</c:v>
                </c:pt>
                <c:pt idx="8">
                  <c:v>Královéhradecký kraj</c:v>
                </c:pt>
                <c:pt idx="9">
                  <c:v>Ústecký kraj</c:v>
                </c:pt>
                <c:pt idx="10">
                  <c:v>Plzeňský kraj</c:v>
                </c:pt>
                <c:pt idx="11">
                  <c:v>Olomoucký kraj</c:v>
                </c:pt>
                <c:pt idx="12">
                  <c:v>Moravskoslezský kraj</c:v>
                </c:pt>
                <c:pt idx="13">
                  <c:v>Kraj Vysočina</c:v>
                </c:pt>
                <c:pt idx="14">
                  <c:v>Karlovarský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241.32130000000001</c:v>
                </c:pt>
                <c:pt idx="1">
                  <c:v>138.25020000000001</c:v>
                </c:pt>
                <c:pt idx="2">
                  <c:v>137.25829999999999</c:v>
                </c:pt>
                <c:pt idx="3">
                  <c:v>133.67580000000001</c:v>
                </c:pt>
                <c:pt idx="4">
                  <c:v>129.38839999999999</c:v>
                </c:pt>
                <c:pt idx="5">
                  <c:v>117.5064</c:v>
                </c:pt>
                <c:pt idx="6">
                  <c:v>111.2966</c:v>
                </c:pt>
                <c:pt idx="7">
                  <c:v>103.1105</c:v>
                </c:pt>
                <c:pt idx="8">
                  <c:v>93.269990000000007</c:v>
                </c:pt>
                <c:pt idx="9">
                  <c:v>92.811819999999997</c:v>
                </c:pt>
                <c:pt idx="10">
                  <c:v>84.537769999999995</c:v>
                </c:pt>
                <c:pt idx="11">
                  <c:v>84.052880000000002</c:v>
                </c:pt>
                <c:pt idx="12">
                  <c:v>64.549800000000005</c:v>
                </c:pt>
                <c:pt idx="13">
                  <c:v>35.10116</c:v>
                </c:pt>
                <c:pt idx="14">
                  <c:v>33.411290000000001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C-4CDA-AD89-5C57199BF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09227824"/>
        <c:axId val="493545440"/>
      </c:barChart>
      <c:catAx>
        <c:axId val="709227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3545440"/>
        <c:crosses val="autoZero"/>
        <c:auto val="1"/>
        <c:lblAlgn val="ctr"/>
        <c:lblOffset val="100"/>
        <c:noMultiLvlLbl val="0"/>
      </c:catAx>
      <c:valAx>
        <c:axId val="493545440"/>
        <c:scaling>
          <c:orientation val="minMax"/>
          <c:max val="5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922782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14686733171388"/>
          <c:y val="8.5205698044076988E-2"/>
          <c:w val="0.45017746238044154"/>
          <c:h val="0.88020052012010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12_15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Jihočeský kraj</c:v>
                </c:pt>
                <c:pt idx="2">
                  <c:v>ČR</c:v>
                </c:pt>
                <c:pt idx="3">
                  <c:v>Olomoucký kraj</c:v>
                </c:pt>
                <c:pt idx="4">
                  <c:v>Ústecký kraj</c:v>
                </c:pt>
                <c:pt idx="5">
                  <c:v>Jihomoravský kraj</c:v>
                </c:pt>
                <c:pt idx="6">
                  <c:v>Královéhradecký kraj</c:v>
                </c:pt>
                <c:pt idx="7">
                  <c:v>Středočeský kraj</c:v>
                </c:pt>
                <c:pt idx="8">
                  <c:v>Zlínský kraj</c:v>
                </c:pt>
                <c:pt idx="9">
                  <c:v>Pardubický kraj</c:v>
                </c:pt>
                <c:pt idx="10">
                  <c:v>Karlovarský kraj</c:v>
                </c:pt>
                <c:pt idx="11">
                  <c:v>Moravskoslezský kraj</c:v>
                </c:pt>
                <c:pt idx="12">
                  <c:v>Liberecký kraj</c:v>
                </c:pt>
                <c:pt idx="13">
                  <c:v>Plzeňský kraj</c:v>
                </c:pt>
                <c:pt idx="14">
                  <c:v>Kraj Vysočina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349.22710000000001</c:v>
                </c:pt>
                <c:pt idx="1">
                  <c:v>231.90090000000001</c:v>
                </c:pt>
                <c:pt idx="2">
                  <c:v>151.154</c:v>
                </c:pt>
                <c:pt idx="3">
                  <c:v>148.54429999999999</c:v>
                </c:pt>
                <c:pt idx="4">
                  <c:v>146.29220000000001</c:v>
                </c:pt>
                <c:pt idx="5">
                  <c:v>142.0104</c:v>
                </c:pt>
                <c:pt idx="6">
                  <c:v>134.18879999999999</c:v>
                </c:pt>
                <c:pt idx="7">
                  <c:v>130.5643</c:v>
                </c:pt>
                <c:pt idx="8">
                  <c:v>119.49890000000001</c:v>
                </c:pt>
                <c:pt idx="9">
                  <c:v>116.378</c:v>
                </c:pt>
                <c:pt idx="10">
                  <c:v>115.714</c:v>
                </c:pt>
                <c:pt idx="11">
                  <c:v>92.249110000000002</c:v>
                </c:pt>
                <c:pt idx="12">
                  <c:v>87.085700000000003</c:v>
                </c:pt>
                <c:pt idx="13">
                  <c:v>84.428899999999999</c:v>
                </c:pt>
                <c:pt idx="14">
                  <c:v>65.064830000000001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0-43EF-B9B5-A83E4F0B7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09227824"/>
        <c:axId val="493545440"/>
      </c:barChart>
      <c:catAx>
        <c:axId val="709227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3545440"/>
        <c:crosses val="autoZero"/>
        <c:auto val="1"/>
        <c:lblAlgn val="ctr"/>
        <c:lblOffset val="100"/>
        <c:noMultiLvlLbl val="0"/>
      </c:catAx>
      <c:valAx>
        <c:axId val="493545440"/>
        <c:scaling>
          <c:orientation val="minMax"/>
          <c:max val="5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922782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14686733171388"/>
          <c:y val="8.5205698044076988E-2"/>
          <c:w val="0.45017746238044154"/>
          <c:h val="0.88020052012010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16_19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Olomoucký kraj</c:v>
                </c:pt>
                <c:pt idx="2">
                  <c:v>Středočeský kraj</c:v>
                </c:pt>
                <c:pt idx="3">
                  <c:v>Zlínský kraj</c:v>
                </c:pt>
                <c:pt idx="4">
                  <c:v>ČR</c:v>
                </c:pt>
                <c:pt idx="5">
                  <c:v>Jihomoravský kraj</c:v>
                </c:pt>
                <c:pt idx="6">
                  <c:v>Liberecký kraj</c:v>
                </c:pt>
                <c:pt idx="7">
                  <c:v>Ústecký kraj</c:v>
                </c:pt>
                <c:pt idx="8">
                  <c:v>Jihočeský kraj</c:v>
                </c:pt>
                <c:pt idx="9">
                  <c:v>Královéhradecký kraj</c:v>
                </c:pt>
                <c:pt idx="10">
                  <c:v>Moravskoslezský kraj</c:v>
                </c:pt>
                <c:pt idx="11">
                  <c:v>Pardubický kraj</c:v>
                </c:pt>
                <c:pt idx="12">
                  <c:v>Plzeňský kraj</c:v>
                </c:pt>
                <c:pt idx="13">
                  <c:v>Karlovarský kraj</c:v>
                </c:pt>
                <c:pt idx="14">
                  <c:v>Kraj Vysočina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465.47710000000001</c:v>
                </c:pt>
                <c:pt idx="1">
                  <c:v>328.50659999999999</c:v>
                </c:pt>
                <c:pt idx="2">
                  <c:v>293.74180000000001</c:v>
                </c:pt>
                <c:pt idx="3">
                  <c:v>237.8348</c:v>
                </c:pt>
                <c:pt idx="4">
                  <c:v>228.66130000000001</c:v>
                </c:pt>
                <c:pt idx="5">
                  <c:v>221.5266</c:v>
                </c:pt>
                <c:pt idx="6">
                  <c:v>198.2816</c:v>
                </c:pt>
                <c:pt idx="7">
                  <c:v>194.12690000000001</c:v>
                </c:pt>
                <c:pt idx="8">
                  <c:v>181.02209999999999</c:v>
                </c:pt>
                <c:pt idx="9">
                  <c:v>167.9427</c:v>
                </c:pt>
                <c:pt idx="10">
                  <c:v>153.47460000000001</c:v>
                </c:pt>
                <c:pt idx="11">
                  <c:v>145.2508</c:v>
                </c:pt>
                <c:pt idx="12">
                  <c:v>120.5458</c:v>
                </c:pt>
                <c:pt idx="13">
                  <c:v>91.625439999999998</c:v>
                </c:pt>
                <c:pt idx="14">
                  <c:v>84.642650000000003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E-429C-85A9-73FC8F6FB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09227824"/>
        <c:axId val="493545440"/>
      </c:barChart>
      <c:catAx>
        <c:axId val="709227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3545440"/>
        <c:crosses val="autoZero"/>
        <c:auto val="1"/>
        <c:lblAlgn val="ctr"/>
        <c:lblOffset val="100"/>
        <c:noMultiLvlLbl val="0"/>
      </c:catAx>
      <c:valAx>
        <c:axId val="493545440"/>
        <c:scaling>
          <c:orientation val="minMax"/>
          <c:max val="5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922782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66975803339063E-2"/>
          <c:y val="2.4439798581526975E-2"/>
          <c:w val="0.79539090943282509"/>
          <c:h val="0.7587762916834988"/>
        </c:manualLayout>
      </c:layout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0–4 roky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16.09 - 22.09</c:v>
                </c:pt>
                <c:pt idx="1">
                  <c:v>23.09 - 29.09</c:v>
                </c:pt>
                <c:pt idx="2">
                  <c:v>30.09 - 06.10</c:v>
                </c:pt>
                <c:pt idx="3">
                  <c:v>07.10 - 13.10</c:v>
                </c:pt>
                <c:pt idx="4">
                  <c:v>14.10 - 20.10</c:v>
                </c:pt>
                <c:pt idx="5">
                  <c:v>21.10 - 27.10</c:v>
                </c:pt>
                <c:pt idx="6">
                  <c:v>28.10 - 03.11</c:v>
                </c:pt>
                <c:pt idx="7">
                  <c:v>04.11 - 10.11</c:v>
                </c:pt>
                <c:pt idx="8">
                  <c:v>11.11 - 17.11</c:v>
                </c:pt>
                <c:pt idx="9">
                  <c:v>18.11 - 24.11</c:v>
                </c:pt>
                <c:pt idx="10">
                  <c:v>25.11 - 01.12</c:v>
                </c:pt>
                <c:pt idx="11">
                  <c:v>02.12 - 08.12</c:v>
                </c:pt>
                <c:pt idx="12">
                  <c:v>09.12 - 15.12</c:v>
                </c:pt>
                <c:pt idx="13">
                  <c:v>16.12 - 22.12</c:v>
                </c:pt>
                <c:pt idx="14">
                  <c:v>23.12 - 29.12</c:v>
                </c:pt>
                <c:pt idx="15">
                  <c:v>30.12 - 05.01</c:v>
                </c:pt>
                <c:pt idx="16">
                  <c:v>06.01 - 12.01</c:v>
                </c:pt>
              </c:strCache>
            </c:strRef>
          </c:cat>
          <c:val>
            <c:numRef>
              <c:f>List1!$B$2:$R$2</c:f>
              <c:numCache>
                <c:formatCode>General</c:formatCode>
                <c:ptCount val="17"/>
                <c:pt idx="0">
                  <c:v>13.221403866291</c:v>
                </c:pt>
                <c:pt idx="1">
                  <c:v>17.275967718619999</c:v>
                </c:pt>
                <c:pt idx="2">
                  <c:v>22.917100034903999</c:v>
                </c:pt>
                <c:pt idx="3">
                  <c:v>35.609647746542997</c:v>
                </c:pt>
                <c:pt idx="4">
                  <c:v>53.943327774467001</c:v>
                </c:pt>
                <c:pt idx="5">
                  <c:v>94.841537067527</c:v>
                </c:pt>
                <c:pt idx="6">
                  <c:v>150.01886253618201</c:v>
                </c:pt>
                <c:pt idx="7">
                  <c:v>261.96008193744598</c:v>
                </c:pt>
                <c:pt idx="8">
                  <c:v>377.25072365150402</c:v>
                </c:pt>
                <c:pt idx="9">
                  <c:v>535.02614312257799</c:v>
                </c:pt>
                <c:pt idx="10">
                  <c:v>716.42380416809101</c:v>
                </c:pt>
                <c:pt idx="11">
                  <c:v>640.09223251337096</c:v>
                </c:pt>
                <c:pt idx="12">
                  <c:v>543.84041236677194</c:v>
                </c:pt>
                <c:pt idx="13">
                  <c:v>414.44693986200298</c:v>
                </c:pt>
                <c:pt idx="14">
                  <c:v>258.61065962465301</c:v>
                </c:pt>
                <c:pt idx="15">
                  <c:v>215.59702571298601</c:v>
                </c:pt>
                <c:pt idx="16">
                  <c:v>246.799538837433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30-405E-9EEC-CAC00A93CD09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5–11 let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16.09 - 22.09</c:v>
                </c:pt>
                <c:pt idx="1">
                  <c:v>23.09 - 29.09</c:v>
                </c:pt>
                <c:pt idx="2">
                  <c:v>30.09 - 06.10</c:v>
                </c:pt>
                <c:pt idx="3">
                  <c:v>07.10 - 13.10</c:v>
                </c:pt>
                <c:pt idx="4">
                  <c:v>14.10 - 20.10</c:v>
                </c:pt>
                <c:pt idx="5">
                  <c:v>21.10 - 27.10</c:v>
                </c:pt>
                <c:pt idx="6">
                  <c:v>28.10 - 03.11</c:v>
                </c:pt>
                <c:pt idx="7">
                  <c:v>04.11 - 10.11</c:v>
                </c:pt>
                <c:pt idx="8">
                  <c:v>11.11 - 17.11</c:v>
                </c:pt>
                <c:pt idx="9">
                  <c:v>18.11 - 24.11</c:v>
                </c:pt>
                <c:pt idx="10">
                  <c:v>25.11 - 01.12</c:v>
                </c:pt>
                <c:pt idx="11">
                  <c:v>02.12 - 08.12</c:v>
                </c:pt>
                <c:pt idx="12">
                  <c:v>09.12 - 15.12</c:v>
                </c:pt>
                <c:pt idx="13">
                  <c:v>16.12 - 22.12</c:v>
                </c:pt>
                <c:pt idx="14">
                  <c:v>23.12 - 29.12</c:v>
                </c:pt>
                <c:pt idx="15">
                  <c:v>30.12 - 05.01</c:v>
                </c:pt>
                <c:pt idx="16">
                  <c:v>06.01 - 12.01</c:v>
                </c:pt>
              </c:strCache>
            </c:strRef>
          </c:cat>
          <c:val>
            <c:numRef>
              <c:f>List1!$B$3:$R$3</c:f>
              <c:numCache>
                <c:formatCode>General</c:formatCode>
                <c:ptCount val="17"/>
                <c:pt idx="0">
                  <c:v>57.011188445732003</c:v>
                </c:pt>
                <c:pt idx="1">
                  <c:v>62.512268032601</c:v>
                </c:pt>
                <c:pt idx="2">
                  <c:v>90.267715039075995</c:v>
                </c:pt>
                <c:pt idx="3">
                  <c:v>137.902063279918</c:v>
                </c:pt>
                <c:pt idx="4">
                  <c:v>282.430426971293</c:v>
                </c:pt>
                <c:pt idx="5">
                  <c:v>539.60589765741497</c:v>
                </c:pt>
                <c:pt idx="6">
                  <c:v>716.76566526180704</c:v>
                </c:pt>
                <c:pt idx="7">
                  <c:v>1108.3425122180199</c:v>
                </c:pt>
                <c:pt idx="8">
                  <c:v>1899.3727519025599</c:v>
                </c:pt>
                <c:pt idx="9">
                  <c:v>2519.49445078596</c:v>
                </c:pt>
                <c:pt idx="10">
                  <c:v>2624.1399874725398</c:v>
                </c:pt>
                <c:pt idx="11">
                  <c:v>2162.79944939194</c:v>
                </c:pt>
                <c:pt idx="12">
                  <c:v>1699.58354327036</c:v>
                </c:pt>
                <c:pt idx="13">
                  <c:v>1066.4592926361699</c:v>
                </c:pt>
                <c:pt idx="14">
                  <c:v>451.08852612325097</c:v>
                </c:pt>
                <c:pt idx="15">
                  <c:v>394.45241128571399</c:v>
                </c:pt>
                <c:pt idx="16">
                  <c:v>701.51267186185203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30-405E-9EEC-CAC00A93CD09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12–19 let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16.09 - 22.09</c:v>
                </c:pt>
                <c:pt idx="1">
                  <c:v>23.09 - 29.09</c:v>
                </c:pt>
                <c:pt idx="2">
                  <c:v>30.09 - 06.10</c:v>
                </c:pt>
                <c:pt idx="3">
                  <c:v>07.10 - 13.10</c:v>
                </c:pt>
                <c:pt idx="4">
                  <c:v>14.10 - 20.10</c:v>
                </c:pt>
                <c:pt idx="5">
                  <c:v>21.10 - 27.10</c:v>
                </c:pt>
                <c:pt idx="6">
                  <c:v>28.10 - 03.11</c:v>
                </c:pt>
                <c:pt idx="7">
                  <c:v>04.11 - 10.11</c:v>
                </c:pt>
                <c:pt idx="8">
                  <c:v>11.11 - 17.11</c:v>
                </c:pt>
                <c:pt idx="9">
                  <c:v>18.11 - 24.11</c:v>
                </c:pt>
                <c:pt idx="10">
                  <c:v>25.11 - 01.12</c:v>
                </c:pt>
                <c:pt idx="11">
                  <c:v>02.12 - 08.12</c:v>
                </c:pt>
                <c:pt idx="12">
                  <c:v>09.12 - 15.12</c:v>
                </c:pt>
                <c:pt idx="13">
                  <c:v>16.12 - 22.12</c:v>
                </c:pt>
                <c:pt idx="14">
                  <c:v>23.12 - 29.12</c:v>
                </c:pt>
                <c:pt idx="15">
                  <c:v>30.12 - 05.01</c:v>
                </c:pt>
                <c:pt idx="16">
                  <c:v>06.01 - 12.01</c:v>
                </c:pt>
              </c:strCache>
            </c:strRef>
          </c:cat>
          <c:val>
            <c:numRef>
              <c:f>List1!$B$4:$R$4</c:f>
              <c:numCache>
                <c:formatCode>General</c:formatCode>
                <c:ptCount val="17"/>
                <c:pt idx="0">
                  <c:v>65.117912051676001</c:v>
                </c:pt>
                <c:pt idx="1">
                  <c:v>62.627062956803002</c:v>
                </c:pt>
                <c:pt idx="2">
                  <c:v>108.174017834479</c:v>
                </c:pt>
                <c:pt idx="3">
                  <c:v>155.02570319042101</c:v>
                </c:pt>
                <c:pt idx="4">
                  <c:v>322.14981627022598</c:v>
                </c:pt>
                <c:pt idx="5">
                  <c:v>682.37404013350897</c:v>
                </c:pt>
                <c:pt idx="6">
                  <c:v>914.37884154166898</c:v>
                </c:pt>
                <c:pt idx="7">
                  <c:v>1260.0138064206899</c:v>
                </c:pt>
                <c:pt idx="8">
                  <c:v>1751.4227492806101</c:v>
                </c:pt>
                <c:pt idx="9">
                  <c:v>2195.9800067845899</c:v>
                </c:pt>
                <c:pt idx="10">
                  <c:v>2272.3660456940302</c:v>
                </c:pt>
                <c:pt idx="11">
                  <c:v>1619.05191166737</c:v>
                </c:pt>
                <c:pt idx="12">
                  <c:v>1150.8908936929299</c:v>
                </c:pt>
                <c:pt idx="13">
                  <c:v>756.86228925637397</c:v>
                </c:pt>
                <c:pt idx="14">
                  <c:v>356.66586801346398</c:v>
                </c:pt>
                <c:pt idx="15">
                  <c:v>475.989400844042</c:v>
                </c:pt>
                <c:pt idx="16">
                  <c:v>1080.43544786652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30-405E-9EEC-CAC00A93CD09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0–19 let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16.09 - 22.09</c:v>
                </c:pt>
                <c:pt idx="1">
                  <c:v>23.09 - 29.09</c:v>
                </c:pt>
                <c:pt idx="2">
                  <c:v>30.09 - 06.10</c:v>
                </c:pt>
                <c:pt idx="3">
                  <c:v>07.10 - 13.10</c:v>
                </c:pt>
                <c:pt idx="4">
                  <c:v>14.10 - 20.10</c:v>
                </c:pt>
                <c:pt idx="5">
                  <c:v>21.10 - 27.10</c:v>
                </c:pt>
                <c:pt idx="6">
                  <c:v>28.10 - 03.11</c:v>
                </c:pt>
                <c:pt idx="7">
                  <c:v>04.11 - 10.11</c:v>
                </c:pt>
                <c:pt idx="8">
                  <c:v>11.11 - 17.11</c:v>
                </c:pt>
                <c:pt idx="9">
                  <c:v>18.11 - 24.11</c:v>
                </c:pt>
                <c:pt idx="10">
                  <c:v>25.11 - 01.12</c:v>
                </c:pt>
                <c:pt idx="11">
                  <c:v>02.12 - 08.12</c:v>
                </c:pt>
                <c:pt idx="12">
                  <c:v>09.12 - 15.12</c:v>
                </c:pt>
                <c:pt idx="13">
                  <c:v>16.12 - 22.12</c:v>
                </c:pt>
                <c:pt idx="14">
                  <c:v>23.12 - 29.12</c:v>
                </c:pt>
                <c:pt idx="15">
                  <c:v>30.12 - 05.01</c:v>
                </c:pt>
                <c:pt idx="16">
                  <c:v>06.01 - 12.01</c:v>
                </c:pt>
              </c:strCache>
            </c:strRef>
          </c:cat>
          <c:val>
            <c:numRef>
              <c:f>List1!$B$5:$R$5</c:f>
              <c:numCache>
                <c:formatCode>General</c:formatCode>
                <c:ptCount val="17"/>
                <c:pt idx="0">
                  <c:v>48.864555144781001</c:v>
                </c:pt>
                <c:pt idx="1">
                  <c:v>50.945823234281001</c:v>
                </c:pt>
                <c:pt idx="2">
                  <c:v>79.812106736475997</c:v>
                </c:pt>
                <c:pt idx="3">
                  <c:v>118.179831516823</c:v>
                </c:pt>
                <c:pt idx="4">
                  <c:v>238.938625666288</c:v>
                </c:pt>
                <c:pt idx="5">
                  <c:v>479.91327446360901</c:v>
                </c:pt>
                <c:pt idx="6">
                  <c:v>646.68619137440999</c:v>
                </c:pt>
                <c:pt idx="7">
                  <c:v>948.96775889504499</c:v>
                </c:pt>
                <c:pt idx="8">
                  <c:v>1452.2726768862899</c:v>
                </c:pt>
                <c:pt idx="9">
                  <c:v>1886.7600130486401</c:v>
                </c:pt>
                <c:pt idx="10">
                  <c:v>2000.32485880179</c:v>
                </c:pt>
                <c:pt idx="11">
                  <c:v>1564.5706638023501</c:v>
                </c:pt>
                <c:pt idx="12">
                  <c:v>1193.6524942866899</c:v>
                </c:pt>
                <c:pt idx="13">
                  <c:v>781.01847306409195</c:v>
                </c:pt>
                <c:pt idx="14">
                  <c:v>365.66975433344902</c:v>
                </c:pt>
                <c:pt idx="15">
                  <c:v>379.65044649987198</c:v>
                </c:pt>
                <c:pt idx="16">
                  <c:v>729.34873049433202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30-405E-9EEC-CAC00A93CD09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Celá populace ČR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16.09 - 22.09</c:v>
                </c:pt>
                <c:pt idx="1">
                  <c:v>23.09 - 29.09</c:v>
                </c:pt>
                <c:pt idx="2">
                  <c:v>30.09 - 06.10</c:v>
                </c:pt>
                <c:pt idx="3">
                  <c:v>07.10 - 13.10</c:v>
                </c:pt>
                <c:pt idx="4">
                  <c:v>14.10 - 20.10</c:v>
                </c:pt>
                <c:pt idx="5">
                  <c:v>21.10 - 27.10</c:v>
                </c:pt>
                <c:pt idx="6">
                  <c:v>28.10 - 03.11</c:v>
                </c:pt>
                <c:pt idx="7">
                  <c:v>04.11 - 10.11</c:v>
                </c:pt>
                <c:pt idx="8">
                  <c:v>11.11 - 17.11</c:v>
                </c:pt>
                <c:pt idx="9">
                  <c:v>18.11 - 24.11</c:v>
                </c:pt>
                <c:pt idx="10">
                  <c:v>25.11 - 01.12</c:v>
                </c:pt>
                <c:pt idx="11">
                  <c:v>02.12 - 08.12</c:v>
                </c:pt>
                <c:pt idx="12">
                  <c:v>09.12 - 15.12</c:v>
                </c:pt>
                <c:pt idx="13">
                  <c:v>16.12 - 22.12</c:v>
                </c:pt>
                <c:pt idx="14">
                  <c:v>23.12 - 29.12</c:v>
                </c:pt>
                <c:pt idx="15">
                  <c:v>30.12 - 05.01</c:v>
                </c:pt>
                <c:pt idx="16">
                  <c:v>06.01 - 12.01</c:v>
                </c:pt>
              </c:strCache>
            </c:strRef>
          </c:cat>
          <c:val>
            <c:numRef>
              <c:f>List1!$B$6:$R$6</c:f>
              <c:numCache>
                <c:formatCode>General</c:formatCode>
                <c:ptCount val="17"/>
                <c:pt idx="0">
                  <c:v>28.742890082647001</c:v>
                </c:pt>
                <c:pt idx="1">
                  <c:v>32.910422259778997</c:v>
                </c:pt>
                <c:pt idx="2">
                  <c:v>51.991365546113997</c:v>
                </c:pt>
                <c:pt idx="3">
                  <c:v>68.726903952493004</c:v>
                </c:pt>
                <c:pt idx="4">
                  <c:v>133.921684221227</c:v>
                </c:pt>
                <c:pt idx="5">
                  <c:v>269.97385574377</c:v>
                </c:pt>
                <c:pt idx="6">
                  <c:v>419.91157169505499</c:v>
                </c:pt>
                <c:pt idx="7">
                  <c:v>596.83546012965803</c:v>
                </c:pt>
                <c:pt idx="8">
                  <c:v>820.47121706983796</c:v>
                </c:pt>
                <c:pt idx="9">
                  <c:v>1098.8455468657201</c:v>
                </c:pt>
                <c:pt idx="10">
                  <c:v>1223.2641364139799</c:v>
                </c:pt>
                <c:pt idx="11">
                  <c:v>980.13628951528301</c:v>
                </c:pt>
                <c:pt idx="12">
                  <c:v>748.28694337398304</c:v>
                </c:pt>
                <c:pt idx="13">
                  <c:v>526.21167493959103</c:v>
                </c:pt>
                <c:pt idx="14">
                  <c:v>323.21734979153399</c:v>
                </c:pt>
                <c:pt idx="15">
                  <c:v>379.89018085501101</c:v>
                </c:pt>
                <c:pt idx="16">
                  <c:v>478.32243187276202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30-405E-9EEC-CAC00A93C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8445264"/>
        <c:axId val="494149648"/>
      </c:lineChart>
      <c:catAx>
        <c:axId val="48844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494149648"/>
        <c:crosses val="autoZero"/>
        <c:auto val="1"/>
        <c:lblAlgn val="ctr"/>
        <c:lblOffset val="100"/>
        <c:tickLblSkip val="1"/>
        <c:noMultiLvlLbl val="0"/>
      </c:catAx>
      <c:valAx>
        <c:axId val="49414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48844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380214565155387"/>
          <c:y val="0.25415522984813471"/>
          <c:w val="0.14190389034991419"/>
          <c:h val="0.50280252143989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25491409127978"/>
          <c:y val="7.4807500360355939E-2"/>
          <c:w val="0.60007164171442628"/>
          <c:h val="0.894820418821645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odevzdali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221-4A02-9C00-4E027F45118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04-4E8E-A4EA-6DF8D14DB5F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68-48FB-BD12-2240E9A2850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E88-4B46-B66D-C85C16DE6DDC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Královéhradecký kraj</c:v>
                </c:pt>
                <c:pt idx="1">
                  <c:v>Moravskoslezský kraj</c:v>
                </c:pt>
                <c:pt idx="2">
                  <c:v>Kraj Vysočina</c:v>
                </c:pt>
                <c:pt idx="3">
                  <c:v>Karlovarský kraj</c:v>
                </c:pt>
                <c:pt idx="4">
                  <c:v>Zlínský kraj</c:v>
                </c:pt>
                <c:pt idx="5">
                  <c:v>Plzeňský kraj</c:v>
                </c:pt>
                <c:pt idx="6">
                  <c:v>Olomoucký kraj</c:v>
                </c:pt>
                <c:pt idx="7">
                  <c:v>ČR</c:v>
                </c:pt>
                <c:pt idx="8">
                  <c:v>Středočeský kraj</c:v>
                </c:pt>
                <c:pt idx="9">
                  <c:v>Jihočeský kraj</c:v>
                </c:pt>
                <c:pt idx="10">
                  <c:v>Ústecký kraj</c:v>
                </c:pt>
                <c:pt idx="11">
                  <c:v>Jihomoravský kraj</c:v>
                </c:pt>
                <c:pt idx="12">
                  <c:v>Liberecký kraj</c:v>
                </c:pt>
                <c:pt idx="13">
                  <c:v>Pardubický kraj</c:v>
                </c:pt>
                <c:pt idx="14">
                  <c:v>Hlavní město Praha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98.507459999999995</c:v>
                </c:pt>
                <c:pt idx="1">
                  <c:v>98.181820000000002</c:v>
                </c:pt>
                <c:pt idx="2">
                  <c:v>98.141260000000003</c:v>
                </c:pt>
                <c:pt idx="3">
                  <c:v>98.130840000000006</c:v>
                </c:pt>
                <c:pt idx="4">
                  <c:v>98.0916</c:v>
                </c:pt>
                <c:pt idx="5">
                  <c:v>97.757850000000005</c:v>
                </c:pt>
                <c:pt idx="6">
                  <c:v>97.635140000000007</c:v>
                </c:pt>
                <c:pt idx="7">
                  <c:v>96.892790000000005</c:v>
                </c:pt>
                <c:pt idx="8">
                  <c:v>96.672499999999999</c:v>
                </c:pt>
                <c:pt idx="9">
                  <c:v>96.65428</c:v>
                </c:pt>
                <c:pt idx="10">
                  <c:v>96.478870000000001</c:v>
                </c:pt>
                <c:pt idx="11">
                  <c:v>96.098560000000006</c:v>
                </c:pt>
                <c:pt idx="12">
                  <c:v>94.949489999999997</c:v>
                </c:pt>
                <c:pt idx="13">
                  <c:v>94.861660000000001</c:v>
                </c:pt>
                <c:pt idx="14">
                  <c:v>94.809690000000003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6-4D7D-B7ED-7EFC9A5C1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09227824"/>
        <c:axId val="493545440"/>
      </c:barChart>
      <c:catAx>
        <c:axId val="709227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3545440"/>
        <c:crosses val="autoZero"/>
        <c:auto val="1"/>
        <c:lblAlgn val="ctr"/>
        <c:lblOffset val="100"/>
        <c:noMultiLvlLbl val="0"/>
      </c:catAx>
      <c:valAx>
        <c:axId val="493545440"/>
        <c:scaling>
          <c:orientation val="minMax"/>
          <c:max val="100"/>
          <c:min val="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922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odevzdali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Hlavní město Praha</c:v>
                </c:pt>
                <c:pt idx="1">
                  <c:v>Moravskoslezský kraj</c:v>
                </c:pt>
                <c:pt idx="2">
                  <c:v>Středočeský kraj</c:v>
                </c:pt>
                <c:pt idx="3">
                  <c:v>Jihomoravský kraj</c:v>
                </c:pt>
                <c:pt idx="4">
                  <c:v>Ústecký kraj</c:v>
                </c:pt>
                <c:pt idx="5">
                  <c:v>Jihočeský kraj</c:v>
                </c:pt>
                <c:pt idx="6">
                  <c:v>Olomoucký kraj</c:v>
                </c:pt>
                <c:pt idx="7">
                  <c:v>Pardubický kraj</c:v>
                </c:pt>
                <c:pt idx="8">
                  <c:v>Zlínský kraj</c:v>
                </c:pt>
                <c:pt idx="9">
                  <c:v>Královéhradecký kraj</c:v>
                </c:pt>
                <c:pt idx="10">
                  <c:v>Kraj Vysočina</c:v>
                </c:pt>
                <c:pt idx="11">
                  <c:v>Liberecký kraj</c:v>
                </c:pt>
                <c:pt idx="12">
                  <c:v>Plzeňský kraj</c:v>
                </c:pt>
                <c:pt idx="13">
                  <c:v>Karlovarský kraj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161</c:v>
                </c:pt>
                <c:pt idx="1">
                  <c:v>123</c:v>
                </c:pt>
                <c:pt idx="2">
                  <c:v>120</c:v>
                </c:pt>
                <c:pt idx="3">
                  <c:v>101</c:v>
                </c:pt>
                <c:pt idx="4">
                  <c:v>74</c:v>
                </c:pt>
                <c:pt idx="5">
                  <c:v>73</c:v>
                </c:pt>
                <c:pt idx="6">
                  <c:v>73</c:v>
                </c:pt>
                <c:pt idx="7">
                  <c:v>64</c:v>
                </c:pt>
                <c:pt idx="8">
                  <c:v>62</c:v>
                </c:pt>
                <c:pt idx="9">
                  <c:v>57</c:v>
                </c:pt>
                <c:pt idx="10">
                  <c:v>51</c:v>
                </c:pt>
                <c:pt idx="11">
                  <c:v>45</c:v>
                </c:pt>
                <c:pt idx="12">
                  <c:v>43</c:v>
                </c:pt>
                <c:pt idx="1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08-40FB-B8E1-F503FBE63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09227824"/>
        <c:axId val="493545440"/>
      </c:barChart>
      <c:catAx>
        <c:axId val="709227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3545440"/>
        <c:crosses val="autoZero"/>
        <c:auto val="1"/>
        <c:lblAlgn val="ctr"/>
        <c:lblOffset val="100"/>
        <c:noMultiLvlLbl val="0"/>
      </c:catAx>
      <c:valAx>
        <c:axId val="4935454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922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25491409127978"/>
          <c:y val="7.4807500360355939E-2"/>
          <c:w val="0.56891240290575484"/>
          <c:h val="0.894820418821645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odevzdali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93-4152-BC37-3FA6B96AC59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81-4BC1-B660-ACC702232D6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867-4E3F-93E7-5044F05DA2A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D9-42CF-A61F-3D4B92781B1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Karlovarský kraj</c:v>
                </c:pt>
                <c:pt idx="1">
                  <c:v>Královéhradecký kraj</c:v>
                </c:pt>
                <c:pt idx="2">
                  <c:v>Kraj Vysočina</c:v>
                </c:pt>
                <c:pt idx="3">
                  <c:v>Pardubický kraj</c:v>
                </c:pt>
                <c:pt idx="4">
                  <c:v>Zlínský kraj</c:v>
                </c:pt>
                <c:pt idx="5">
                  <c:v>Moravskoslezský kraj</c:v>
                </c:pt>
                <c:pt idx="6">
                  <c:v>Ústecký kraj</c:v>
                </c:pt>
                <c:pt idx="7">
                  <c:v>ČR</c:v>
                </c:pt>
                <c:pt idx="8">
                  <c:v>Jihočeský kraj</c:v>
                </c:pt>
                <c:pt idx="9">
                  <c:v>Liberecký kraj</c:v>
                </c:pt>
                <c:pt idx="10">
                  <c:v>Hlavní město Praha</c:v>
                </c:pt>
                <c:pt idx="11">
                  <c:v>Olomoucký kraj</c:v>
                </c:pt>
                <c:pt idx="12">
                  <c:v>Jihomoravský kraj</c:v>
                </c:pt>
                <c:pt idx="13">
                  <c:v>Středočeský kraj</c:v>
                </c:pt>
                <c:pt idx="14">
                  <c:v>Plzeňský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98.461539999999999</c:v>
                </c:pt>
                <c:pt idx="4">
                  <c:v>98.412700000000001</c:v>
                </c:pt>
                <c:pt idx="5">
                  <c:v>98.4</c:v>
                </c:pt>
                <c:pt idx="6">
                  <c:v>97.36842</c:v>
                </c:pt>
                <c:pt idx="7">
                  <c:v>96.406109999999998</c:v>
                </c:pt>
                <c:pt idx="8">
                  <c:v>96.052629999999994</c:v>
                </c:pt>
                <c:pt idx="9">
                  <c:v>95.744680000000002</c:v>
                </c:pt>
                <c:pt idx="10">
                  <c:v>95.266270000000006</c:v>
                </c:pt>
                <c:pt idx="11">
                  <c:v>94.805189999999996</c:v>
                </c:pt>
                <c:pt idx="12">
                  <c:v>94.392520000000005</c:v>
                </c:pt>
                <c:pt idx="13">
                  <c:v>93.75</c:v>
                </c:pt>
                <c:pt idx="14">
                  <c:v>93.478260000000006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6-4D7D-B7ED-7EFC9A5C1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09227824"/>
        <c:axId val="493545440"/>
      </c:barChart>
      <c:catAx>
        <c:axId val="709227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3545440"/>
        <c:crosses val="autoZero"/>
        <c:auto val="1"/>
        <c:lblAlgn val="ctr"/>
        <c:lblOffset val="100"/>
        <c:noMultiLvlLbl val="0"/>
      </c:catAx>
      <c:valAx>
        <c:axId val="493545440"/>
        <c:scaling>
          <c:orientation val="minMax"/>
          <c:max val="100"/>
          <c:min val="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922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PCR pozit / 100t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CF-441A-B66C-32850AAC02E1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16-4EDC-95D3-9798A0F97386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16-4EDC-95D3-9798A0F97386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F16-4EDC-95D3-9798A0F9738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Olomoucký kraj</c:v>
                </c:pt>
                <c:pt idx="3">
                  <c:v>Zlínský kraj</c:v>
                </c:pt>
                <c:pt idx="4">
                  <c:v>ČR</c:v>
                </c:pt>
                <c:pt idx="5">
                  <c:v>Liberecký kraj</c:v>
                </c:pt>
                <c:pt idx="6">
                  <c:v>Ústecký kraj</c:v>
                </c:pt>
                <c:pt idx="7">
                  <c:v>Jihomoravský kraj</c:v>
                </c:pt>
                <c:pt idx="8">
                  <c:v>Karlovarský kraj</c:v>
                </c:pt>
                <c:pt idx="9">
                  <c:v>Královéhradecký kraj</c:v>
                </c:pt>
                <c:pt idx="10">
                  <c:v>Jihočeský kraj</c:v>
                </c:pt>
                <c:pt idx="11">
                  <c:v>Pardubický kraj</c:v>
                </c:pt>
                <c:pt idx="12">
                  <c:v>Plzeňský kraj</c:v>
                </c:pt>
                <c:pt idx="13">
                  <c:v>Moravskoslezský kraj</c:v>
                </c:pt>
                <c:pt idx="14">
                  <c:v>Kraj Vysočina</c:v>
                </c:pt>
              </c:strCache>
            </c:strRef>
          </c:cat>
          <c:val>
            <c:numRef>
              <c:f>Sheet1!$B$2:$B$16</c:f>
              <c:numCache>
                <c:formatCode>0</c:formatCode>
                <c:ptCount val="15"/>
                <c:pt idx="0">
                  <c:v>452.16759999999999</c:v>
                </c:pt>
                <c:pt idx="1">
                  <c:v>254.10650000000001</c:v>
                </c:pt>
                <c:pt idx="2">
                  <c:v>229.05510000000001</c:v>
                </c:pt>
                <c:pt idx="3">
                  <c:v>213.9084</c:v>
                </c:pt>
                <c:pt idx="4">
                  <c:v>204.45269999999999</c:v>
                </c:pt>
                <c:pt idx="5">
                  <c:v>196.52180000000001</c:v>
                </c:pt>
                <c:pt idx="6">
                  <c:v>182.54040000000001</c:v>
                </c:pt>
                <c:pt idx="7">
                  <c:v>177.0094</c:v>
                </c:pt>
                <c:pt idx="8">
                  <c:v>175.83959999999999</c:v>
                </c:pt>
                <c:pt idx="9">
                  <c:v>158.49260000000001</c:v>
                </c:pt>
                <c:pt idx="10">
                  <c:v>146.63290000000001</c:v>
                </c:pt>
                <c:pt idx="11">
                  <c:v>144.959</c:v>
                </c:pt>
                <c:pt idx="12">
                  <c:v>118.4662</c:v>
                </c:pt>
                <c:pt idx="13">
                  <c:v>97.700360000000003</c:v>
                </c:pt>
                <c:pt idx="14" formatCode="General">
                  <c:v>85.616439999999997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16-4EDC-95D3-9798A0F97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09227824"/>
        <c:axId val="493545440"/>
      </c:barChart>
      <c:catAx>
        <c:axId val="709227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3545440"/>
        <c:crosses val="autoZero"/>
        <c:auto val="1"/>
        <c:lblAlgn val="ctr"/>
        <c:lblOffset val="100"/>
        <c:noMultiLvlLbl val="0"/>
      </c:catAx>
      <c:valAx>
        <c:axId val="493545440"/>
        <c:scaling>
          <c:orientation val="minMax"/>
        </c:scaling>
        <c:delete val="0"/>
        <c:axPos val="t"/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922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PCR pozit / 100t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8D-452A-96D6-793B34FBC0C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6A1-48E7-A5BA-8103F746F86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A1-48E7-A5BA-8103F746F86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Karlovarský kraj</c:v>
                </c:pt>
                <c:pt idx="2">
                  <c:v>Olomoucký kraj</c:v>
                </c:pt>
                <c:pt idx="3">
                  <c:v>Zlínský kraj</c:v>
                </c:pt>
                <c:pt idx="4">
                  <c:v>ČR</c:v>
                </c:pt>
                <c:pt idx="5">
                  <c:v>Pardubický kraj</c:v>
                </c:pt>
                <c:pt idx="6">
                  <c:v>Ústecký kraj</c:v>
                </c:pt>
                <c:pt idx="7">
                  <c:v>Jihomoravský kraj</c:v>
                </c:pt>
                <c:pt idx="8">
                  <c:v>Královéhradecký kraj</c:v>
                </c:pt>
                <c:pt idx="9">
                  <c:v>Liberecký kraj</c:v>
                </c:pt>
                <c:pt idx="10">
                  <c:v>Středočeský kraj</c:v>
                </c:pt>
                <c:pt idx="11">
                  <c:v>Jihočeský kraj</c:v>
                </c:pt>
                <c:pt idx="12">
                  <c:v>Moravskoslezský kraj</c:v>
                </c:pt>
                <c:pt idx="13">
                  <c:v>Kraj Vysočina</c:v>
                </c:pt>
                <c:pt idx="14">
                  <c:v>Plzeňský kraj</c:v>
                </c:pt>
              </c:strCache>
            </c:strRef>
          </c:cat>
          <c:val>
            <c:numRef>
              <c:f>Sheet1!$B$2:$B$16</c:f>
              <c:numCache>
                <c:formatCode>0</c:formatCode>
                <c:ptCount val="15"/>
                <c:pt idx="0">
                  <c:v>644.97109999999998</c:v>
                </c:pt>
                <c:pt idx="1">
                  <c:v>562.57180000000005</c:v>
                </c:pt>
                <c:pt idx="2">
                  <c:v>554.52869999999996</c:v>
                </c:pt>
                <c:pt idx="3">
                  <c:v>421.56950000000001</c:v>
                </c:pt>
                <c:pt idx="4">
                  <c:v>355.58499999999998</c:v>
                </c:pt>
                <c:pt idx="5">
                  <c:v>323.15069999999997</c:v>
                </c:pt>
                <c:pt idx="6">
                  <c:v>317.79259999999999</c:v>
                </c:pt>
                <c:pt idx="7">
                  <c:v>303.73009999999999</c:v>
                </c:pt>
                <c:pt idx="8">
                  <c:v>284.0616</c:v>
                </c:pt>
                <c:pt idx="9">
                  <c:v>282.48590000000002</c:v>
                </c:pt>
                <c:pt idx="10">
                  <c:v>250.9117</c:v>
                </c:pt>
                <c:pt idx="11">
                  <c:v>246.9247</c:v>
                </c:pt>
                <c:pt idx="12">
                  <c:v>223.96690000000001</c:v>
                </c:pt>
                <c:pt idx="13">
                  <c:v>183.07910000000001</c:v>
                </c:pt>
                <c:pt idx="14" formatCode="General">
                  <c:v>183.05160000000001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A1-48E7-A5BA-8103F746F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09227824"/>
        <c:axId val="493545440"/>
      </c:barChart>
      <c:catAx>
        <c:axId val="709227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3545440"/>
        <c:crosses val="autoZero"/>
        <c:auto val="1"/>
        <c:lblAlgn val="ctr"/>
        <c:lblOffset val="100"/>
        <c:noMultiLvlLbl val="0"/>
      </c:catAx>
      <c:valAx>
        <c:axId val="493545440"/>
        <c:scaling>
          <c:orientation val="minMax"/>
        </c:scaling>
        <c:delete val="0"/>
        <c:axPos val="t"/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922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14686733171388"/>
          <c:y val="8.5205698044076988E-2"/>
          <c:w val="0.49585321692952061"/>
          <c:h val="0.88020052012010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06_11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Pardubický kraj</c:v>
                </c:pt>
                <c:pt idx="3">
                  <c:v>Zlínský kraj</c:v>
                </c:pt>
                <c:pt idx="4">
                  <c:v>ČR</c:v>
                </c:pt>
                <c:pt idx="5">
                  <c:v>Ústecký kraj</c:v>
                </c:pt>
                <c:pt idx="6">
                  <c:v>Královéhradecký kraj</c:v>
                </c:pt>
                <c:pt idx="7">
                  <c:v>Jihomoravský kraj</c:v>
                </c:pt>
                <c:pt idx="8">
                  <c:v>Liberecký kraj</c:v>
                </c:pt>
                <c:pt idx="9">
                  <c:v>Jihočeský kraj</c:v>
                </c:pt>
                <c:pt idx="10">
                  <c:v>Plzeňský kraj</c:v>
                </c:pt>
                <c:pt idx="11">
                  <c:v>Olomoucký kraj</c:v>
                </c:pt>
                <c:pt idx="12">
                  <c:v>Kraj Vysočina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865.22500000000002</c:v>
                </c:pt>
                <c:pt idx="1">
                  <c:v>553.55420000000004</c:v>
                </c:pt>
                <c:pt idx="2">
                  <c:v>513.93020000000001</c:v>
                </c:pt>
                <c:pt idx="3">
                  <c:v>511.80309999999997</c:v>
                </c:pt>
                <c:pt idx="4">
                  <c:v>510.505</c:v>
                </c:pt>
                <c:pt idx="5">
                  <c:v>509.5179</c:v>
                </c:pt>
                <c:pt idx="6">
                  <c:v>501.32619999999997</c:v>
                </c:pt>
                <c:pt idx="7">
                  <c:v>482.28140000000002</c:v>
                </c:pt>
                <c:pt idx="8">
                  <c:v>477.74529999999999</c:v>
                </c:pt>
                <c:pt idx="9">
                  <c:v>475.50189999999998</c:v>
                </c:pt>
                <c:pt idx="10">
                  <c:v>441.77800000000002</c:v>
                </c:pt>
                <c:pt idx="11">
                  <c:v>364.22910000000002</c:v>
                </c:pt>
                <c:pt idx="12">
                  <c:v>351.01159999999999</c:v>
                </c:pt>
                <c:pt idx="13">
                  <c:v>345.25</c:v>
                </c:pt>
                <c:pt idx="14">
                  <c:v>324.12240000000003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F-4C92-BE56-C36FA2CB5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09227824"/>
        <c:axId val="493545440"/>
      </c:barChart>
      <c:catAx>
        <c:axId val="709227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3545440"/>
        <c:crosses val="autoZero"/>
        <c:auto val="1"/>
        <c:lblAlgn val="ctr"/>
        <c:lblOffset val="100"/>
        <c:noMultiLvlLbl val="0"/>
      </c:catAx>
      <c:valAx>
        <c:axId val="493545440"/>
        <c:scaling>
          <c:orientation val="minMax"/>
          <c:max val="25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9227824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14686733171388"/>
          <c:y val="8.5205698044076988E-2"/>
          <c:w val="0.49585321692952061"/>
          <c:h val="0.88020052012010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12_15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Liberecký kraj</c:v>
                </c:pt>
                <c:pt idx="4">
                  <c:v>ČR</c:v>
                </c:pt>
                <c:pt idx="5">
                  <c:v>Ústecký kraj</c:v>
                </c:pt>
                <c:pt idx="6">
                  <c:v>Karlovarský kraj</c:v>
                </c:pt>
                <c:pt idx="7">
                  <c:v>Pardubický kraj</c:v>
                </c:pt>
                <c:pt idx="8">
                  <c:v>Jihočeský kraj</c:v>
                </c:pt>
                <c:pt idx="9">
                  <c:v>Zlínský kraj</c:v>
                </c:pt>
                <c:pt idx="10">
                  <c:v>Jihomoravský kraj</c:v>
                </c:pt>
                <c:pt idx="11">
                  <c:v>Plzeňský kraj</c:v>
                </c:pt>
                <c:pt idx="12">
                  <c:v>Moravskoslezský kraj</c:v>
                </c:pt>
                <c:pt idx="13">
                  <c:v>Olomoucký kraj</c:v>
                </c:pt>
                <c:pt idx="14">
                  <c:v>Kraj Vysočina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1069.508</c:v>
                </c:pt>
                <c:pt idx="1">
                  <c:v>734.23239999999998</c:v>
                </c:pt>
                <c:pt idx="2">
                  <c:v>683.52409999999998</c:v>
                </c:pt>
                <c:pt idx="3">
                  <c:v>640.33600000000001</c:v>
                </c:pt>
                <c:pt idx="4">
                  <c:v>606.58770000000004</c:v>
                </c:pt>
                <c:pt idx="5">
                  <c:v>579.84889999999996</c:v>
                </c:pt>
                <c:pt idx="6">
                  <c:v>524.56989999999996</c:v>
                </c:pt>
                <c:pt idx="7">
                  <c:v>510.27260000000001</c:v>
                </c:pt>
                <c:pt idx="8">
                  <c:v>507.28309999999999</c:v>
                </c:pt>
                <c:pt idx="9">
                  <c:v>502.71960000000001</c:v>
                </c:pt>
                <c:pt idx="10">
                  <c:v>502.1816</c:v>
                </c:pt>
                <c:pt idx="11">
                  <c:v>494.51209999999998</c:v>
                </c:pt>
                <c:pt idx="12">
                  <c:v>465.17110000000002</c:v>
                </c:pt>
                <c:pt idx="13">
                  <c:v>464.20080000000002</c:v>
                </c:pt>
                <c:pt idx="14">
                  <c:v>339.26659999999998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B-4C8F-A6C4-CE6109F29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09227824"/>
        <c:axId val="493545440"/>
      </c:barChart>
      <c:catAx>
        <c:axId val="709227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3545440"/>
        <c:crosses val="autoZero"/>
        <c:auto val="1"/>
        <c:lblAlgn val="ctr"/>
        <c:lblOffset val="100"/>
        <c:noMultiLvlLbl val="0"/>
      </c:catAx>
      <c:valAx>
        <c:axId val="493545440"/>
        <c:scaling>
          <c:orientation val="minMax"/>
          <c:max val="25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9227824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14686733171388"/>
          <c:y val="8.5205698044076988E-2"/>
          <c:w val="0.48932810913679498"/>
          <c:h val="0.88020052012010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16_19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Zlínský kraj</c:v>
                </c:pt>
                <c:pt idx="3">
                  <c:v>Liberecký kraj</c:v>
                </c:pt>
                <c:pt idx="4">
                  <c:v>ČR</c:v>
                </c:pt>
                <c:pt idx="5">
                  <c:v>Ústecký kraj</c:v>
                </c:pt>
                <c:pt idx="6">
                  <c:v>Olomoucký kraj</c:v>
                </c:pt>
                <c:pt idx="7">
                  <c:v>Jihomoravský kraj</c:v>
                </c:pt>
                <c:pt idx="8">
                  <c:v>Královéhradecký kraj</c:v>
                </c:pt>
                <c:pt idx="9">
                  <c:v>Karlovarský kraj</c:v>
                </c:pt>
                <c:pt idx="10">
                  <c:v>Pardubický kraj</c:v>
                </c:pt>
                <c:pt idx="11">
                  <c:v>Plzeňský kraj</c:v>
                </c:pt>
                <c:pt idx="12">
                  <c:v>Jihočeský kraj</c:v>
                </c:pt>
                <c:pt idx="13">
                  <c:v>Moravskoslezský kraj</c:v>
                </c:pt>
                <c:pt idx="14">
                  <c:v>Kraj Vysočina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2070.4029999999998</c:v>
                </c:pt>
                <c:pt idx="1">
                  <c:v>1199.7629999999999</c:v>
                </c:pt>
                <c:pt idx="2">
                  <c:v>1174.904</c:v>
                </c:pt>
                <c:pt idx="3">
                  <c:v>973.38220000000001</c:v>
                </c:pt>
                <c:pt idx="4">
                  <c:v>963.53319999999997</c:v>
                </c:pt>
                <c:pt idx="5">
                  <c:v>878.19309999999996</c:v>
                </c:pt>
                <c:pt idx="6">
                  <c:v>851.52369999999996</c:v>
                </c:pt>
                <c:pt idx="7">
                  <c:v>813.86950000000002</c:v>
                </c:pt>
                <c:pt idx="8">
                  <c:v>810.07659999999998</c:v>
                </c:pt>
                <c:pt idx="9">
                  <c:v>696.35329999999999</c:v>
                </c:pt>
                <c:pt idx="10">
                  <c:v>669.19129999999996</c:v>
                </c:pt>
                <c:pt idx="11">
                  <c:v>660.59119999999996</c:v>
                </c:pt>
                <c:pt idx="12">
                  <c:v>618.84310000000005</c:v>
                </c:pt>
                <c:pt idx="13">
                  <c:v>577.78679999999997</c:v>
                </c:pt>
                <c:pt idx="14">
                  <c:v>539.59690000000001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E9-4A95-A6AA-1E84EE606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09227824"/>
        <c:axId val="493545440"/>
      </c:barChart>
      <c:catAx>
        <c:axId val="709227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3545440"/>
        <c:crosses val="autoZero"/>
        <c:auto val="1"/>
        <c:lblAlgn val="ctr"/>
        <c:lblOffset val="100"/>
        <c:noMultiLvlLbl val="0"/>
      </c:catAx>
      <c:valAx>
        <c:axId val="493545440"/>
        <c:scaling>
          <c:orientation val="minMax"/>
          <c:max val="25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9227824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F9534-E31E-47A6-B3B5-39567348889D}" type="datetimeFigureOut">
              <a:rPr lang="cs-CZ" smtClean="0"/>
              <a:t>14.01.2022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B4F48-45DA-4A93-94D7-4559DBB1A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7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384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56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445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048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934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115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142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335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09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195036A3-2C0E-4CFE-A711-5BBB07E7B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28" y="1584000"/>
            <a:ext cx="5336537" cy="3060000"/>
          </a:xfrm>
          <a:prstGeom prst="rect">
            <a:avLst/>
          </a:prstGeom>
        </p:spPr>
      </p:pic>
      <p:sp>
        <p:nvSpPr>
          <p:cNvPr id="16" name="Obdélník 15"/>
          <p:cNvSpPr/>
          <p:nvPr userDrawn="1"/>
        </p:nvSpPr>
        <p:spPr>
          <a:xfrm>
            <a:off x="-3" y="-38466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bg1"/>
              </a:gs>
              <a:gs pos="0">
                <a:schemeClr val="accent5">
                  <a:lumMod val="52000"/>
                  <a:lumOff val="48000"/>
                  <a:alpha val="67000"/>
                </a:schemeClr>
              </a:gs>
              <a:gs pos="100000">
                <a:schemeClr val="accent4">
                  <a:alpha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274073"/>
              </a:solidFill>
            </a:endParaRPr>
          </a:p>
        </p:txBody>
      </p:sp>
      <p:sp>
        <p:nvSpPr>
          <p:cNvPr id="24" name="Obdélník 23"/>
          <p:cNvSpPr/>
          <p:nvPr userDrawn="1"/>
        </p:nvSpPr>
        <p:spPr>
          <a:xfrm>
            <a:off x="13436" y="5922000"/>
            <a:ext cx="12191997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914400" y="2720943"/>
            <a:ext cx="10363200" cy="89153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A2B46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87218"/>
            <a:ext cx="8534400" cy="69492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-3" y="689910"/>
            <a:ext cx="12192000" cy="108012"/>
          </a:xfrm>
          <a:prstGeom prst="rect">
            <a:avLst/>
          </a:prstGeom>
          <a:solidFill>
            <a:srgbClr val="724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3" name="Obdélník 12"/>
          <p:cNvSpPr/>
          <p:nvPr userDrawn="1"/>
        </p:nvSpPr>
        <p:spPr>
          <a:xfrm>
            <a:off x="-3" y="0"/>
            <a:ext cx="12192000" cy="6899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5" name="Obdélník 24"/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2788357" y="151329"/>
            <a:ext cx="848924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/>
              <a:t>Národní koordinační centrum programů časného záchytu onemocnění I CZ.03.2.63/0.0/0.0/15_039/0006904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Datová základna realizace screeningových programů CZ.03.2.63/0.0/0.0/15_039/0007216 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F88470AF-D48F-470D-AEEF-9666AC0B61BB}"/>
              </a:ext>
            </a:extLst>
          </p:cNvPr>
          <p:cNvGrpSpPr/>
          <p:nvPr userDrawn="1"/>
        </p:nvGrpSpPr>
        <p:grpSpPr>
          <a:xfrm>
            <a:off x="972000" y="99405"/>
            <a:ext cx="2394526" cy="521285"/>
            <a:chOff x="-3635511" y="3808741"/>
            <a:chExt cx="2394526" cy="521285"/>
          </a:xfrm>
        </p:grpSpPr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7C156A95-99FD-463F-A7F7-8DFAEC399B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077"/>
            <a:stretch/>
          </p:blipFill>
          <p:spPr>
            <a:xfrm>
              <a:off x="-3635511" y="3808741"/>
              <a:ext cx="754652" cy="505853"/>
            </a:xfrm>
            <a:prstGeom prst="rect">
              <a:avLst/>
            </a:prstGeom>
          </p:spPr>
        </p:pic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4A16176F-E232-43A6-B00C-47517659318E}"/>
                </a:ext>
              </a:extLst>
            </p:cNvPr>
            <p:cNvSpPr txBox="1"/>
            <p:nvPr userDrawn="1"/>
          </p:nvSpPr>
          <p:spPr>
            <a:xfrm>
              <a:off x="-2954432" y="3822195"/>
              <a:ext cx="171344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 i="0" dirty="0">
                  <a:solidFill>
                    <a:schemeClr val="bg2">
                      <a:lumMod val="10000"/>
                    </a:schemeClr>
                  </a:solidFill>
                </a:rPr>
                <a:t>Evropská</a:t>
              </a:r>
              <a:r>
                <a:rPr lang="cs-CZ" sz="900" i="0" baseline="0" dirty="0">
                  <a:solidFill>
                    <a:schemeClr val="bg2">
                      <a:lumMod val="10000"/>
                    </a:schemeClr>
                  </a:solidFill>
                </a:rPr>
                <a:t> unie</a:t>
              </a:r>
            </a:p>
            <a:p>
              <a:r>
                <a:rPr lang="cs-CZ" sz="900" i="0" baseline="0" dirty="0">
                  <a:solidFill>
                    <a:schemeClr val="bg2">
                      <a:lumMod val="10000"/>
                    </a:schemeClr>
                  </a:solidFill>
                </a:rPr>
                <a:t>Evropský sociální fond</a:t>
              </a:r>
            </a:p>
            <a:p>
              <a:r>
                <a:rPr lang="cs-CZ" sz="900" i="0" baseline="0" dirty="0">
                  <a:solidFill>
                    <a:schemeClr val="bg2">
                      <a:lumMod val="10000"/>
                    </a:schemeClr>
                  </a:solidFill>
                </a:rPr>
                <a:t>Operační program Zaměstnanost</a:t>
              </a:r>
              <a:endParaRPr lang="cs-CZ" sz="900" i="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58CEEB2-107C-4552-B3EE-55408A9AA3DD}"/>
              </a:ext>
            </a:extLst>
          </p:cNvPr>
          <p:cNvSpPr txBox="1"/>
          <p:nvPr userDrawn="1"/>
        </p:nvSpPr>
        <p:spPr>
          <a:xfrm>
            <a:off x="1636734" y="626916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accent2"/>
                </a:solidFill>
              </a:rPr>
              <a:t>Ústav zdravotnických informací a statistiky České republiky</a:t>
            </a:r>
          </a:p>
          <a:p>
            <a:r>
              <a:rPr lang="cs-CZ" sz="900" i="1" dirty="0">
                <a:solidFill>
                  <a:schemeClr val="accent2"/>
                </a:solidFill>
              </a:rPr>
              <a:t>Institute </a:t>
            </a:r>
            <a:r>
              <a:rPr lang="cs-CZ" sz="900" i="1" dirty="0" err="1">
                <a:solidFill>
                  <a:schemeClr val="accent2"/>
                </a:solidFill>
              </a:rPr>
              <a:t>of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Health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Information</a:t>
            </a:r>
            <a:r>
              <a:rPr lang="cs-CZ" sz="900" i="1" dirty="0">
                <a:solidFill>
                  <a:schemeClr val="accent2"/>
                </a:solidFill>
              </a:rPr>
              <a:t> and </a:t>
            </a:r>
            <a:r>
              <a:rPr lang="cs-CZ" sz="900" i="1" dirty="0" err="1">
                <a:solidFill>
                  <a:schemeClr val="accent2"/>
                </a:solidFill>
              </a:rPr>
              <a:t>Statistics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of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the</a:t>
            </a:r>
            <a:r>
              <a:rPr lang="cs-CZ" sz="900" i="1" dirty="0">
                <a:solidFill>
                  <a:schemeClr val="accent2"/>
                </a:solidFill>
              </a:rPr>
              <a:t> Czech Republic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9DC5116B-C626-40A9-A244-031AB6F780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195600"/>
            <a:ext cx="654994" cy="432000"/>
          </a:xfrm>
          <a:prstGeom prst="rect">
            <a:avLst/>
          </a:prstGeom>
        </p:spPr>
      </p:pic>
      <p:pic>
        <p:nvPicPr>
          <p:cNvPr id="28" name="Grafický objekt 13">
            <a:extLst>
              <a:ext uri="{FF2B5EF4-FFF2-40B4-BE49-F238E27FC236}">
                <a16:creationId xmlns:a16="http://schemas.microsoft.com/office/drawing/2014/main" id="{C250F949-DEEF-49A4-8BDC-56E499AC99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60842" y="6300157"/>
            <a:ext cx="2859158" cy="24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89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731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69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145678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848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44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6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920C5AB-7E0D-4B8A-92A9-7DA47D440BBD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1A40D-4F09-4D08-916F-43B796F4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825625"/>
            <a:ext cx="11487705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635F49FF-6718-4CE1-A42C-74D8FC3B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5367FD4-1AA0-460C-B73C-7D7567665B93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36D59138-B214-4FC1-9898-96D78BF947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C99D30FB-B17A-485F-8C33-36B649E5FF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1542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40EF74F-5572-4E88-BDB6-732EFDF9A064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ACC8354-5878-430C-A84E-8418F73DA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8"/>
          <a:stretch/>
        </p:blipFill>
        <p:spPr>
          <a:xfrm>
            <a:off x="8761124" y="427270"/>
            <a:ext cx="3348200" cy="629518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87F3FC9-A29E-4C5B-A820-1CE817C19E7A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88C88485-1FA6-42BC-89DE-25EBC5C93E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2861DD9B-1BC7-426A-81C6-0DC72A659A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sp>
        <p:nvSpPr>
          <p:cNvPr id="21" name="Nadpis 1">
            <a:extLst>
              <a:ext uri="{FF2B5EF4-FFF2-40B4-BE49-F238E27FC236}">
                <a16:creationId xmlns:a16="http://schemas.microsoft.com/office/drawing/2014/main" id="{A9AB94AD-4B9F-4F63-B34A-76C56085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593027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056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14.01.2022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599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742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980731"/>
            <a:ext cx="10944000" cy="482453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945216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DA2B46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19675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204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932406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6455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369117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640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510554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0841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9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3273006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17728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24F7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8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14.01.2022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6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7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17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8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14.01.2022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6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7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945216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DA2B46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0957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993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6967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74849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292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12450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4000" y="764707"/>
            <a:ext cx="10944000" cy="504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8B41E4C-7C53-49D1-A6A7-BADC85A98B77}"/>
              </a:ext>
            </a:extLst>
          </p:cNvPr>
          <p:cNvSpPr/>
          <p:nvPr userDrawn="1"/>
        </p:nvSpPr>
        <p:spPr>
          <a:xfrm>
            <a:off x="0" y="6272892"/>
            <a:ext cx="12192000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10964C23-7502-44A3-900C-38F4C522DDF7}"/>
              </a:ext>
            </a:extLst>
          </p:cNvPr>
          <p:cNvGrpSpPr/>
          <p:nvPr userDrawn="1"/>
        </p:nvGrpSpPr>
        <p:grpSpPr>
          <a:xfrm>
            <a:off x="439358" y="6370574"/>
            <a:ext cx="2266057" cy="421394"/>
            <a:chOff x="-1238301" y="3808742"/>
            <a:chExt cx="2266057" cy="421394"/>
          </a:xfrm>
        </p:grpSpPr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CDBD5828-5EFB-4A41-A797-93B2FC7F04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077"/>
            <a:stretch/>
          </p:blipFill>
          <p:spPr>
            <a:xfrm>
              <a:off x="-1238301" y="3808742"/>
              <a:ext cx="612000" cy="410232"/>
            </a:xfrm>
            <a:prstGeom prst="rect">
              <a:avLst/>
            </a:prstGeom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772FED2F-5B03-4031-96D4-0C82449E52B0}"/>
                </a:ext>
              </a:extLst>
            </p:cNvPr>
            <p:cNvSpPr txBox="1"/>
            <p:nvPr userDrawn="1"/>
          </p:nvSpPr>
          <p:spPr>
            <a:xfrm>
              <a:off x="-685691" y="3814638"/>
              <a:ext cx="171344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700" i="0" dirty="0">
                  <a:solidFill>
                    <a:schemeClr val="bg2">
                      <a:lumMod val="10000"/>
                    </a:schemeClr>
                  </a:solidFill>
                </a:rPr>
                <a:t>Evropská</a:t>
              </a:r>
              <a:r>
                <a:rPr lang="cs-CZ" sz="700" i="0" baseline="0" dirty="0">
                  <a:solidFill>
                    <a:schemeClr val="bg2">
                      <a:lumMod val="10000"/>
                    </a:schemeClr>
                  </a:solidFill>
                </a:rPr>
                <a:t> unie</a:t>
              </a:r>
            </a:p>
            <a:p>
              <a:r>
                <a:rPr lang="cs-CZ" sz="700" i="0" baseline="0" dirty="0">
                  <a:solidFill>
                    <a:schemeClr val="bg2">
                      <a:lumMod val="10000"/>
                    </a:schemeClr>
                  </a:solidFill>
                </a:rPr>
                <a:t>Evropský sociální fond</a:t>
              </a:r>
            </a:p>
            <a:p>
              <a:r>
                <a:rPr lang="cs-CZ" sz="700" i="0" baseline="0" dirty="0">
                  <a:solidFill>
                    <a:schemeClr val="bg2">
                      <a:lumMod val="10000"/>
                    </a:schemeClr>
                  </a:solidFill>
                </a:rPr>
                <a:t>Operační program Zaměstnanost</a:t>
              </a:r>
              <a:endParaRPr lang="cs-CZ" sz="700" i="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18" name="Obrázek 17">
            <a:extLst>
              <a:ext uri="{FF2B5EF4-FFF2-40B4-BE49-F238E27FC236}">
                <a16:creationId xmlns:a16="http://schemas.microsoft.com/office/drawing/2014/main" id="{D3A64A3E-5CE1-4373-9488-123DE518BF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168" y="6395690"/>
            <a:ext cx="1563511" cy="3600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813C5B4A-5521-4F74-8DBB-23F3AD5174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32" y="6395690"/>
            <a:ext cx="545828" cy="360000"/>
          </a:xfrm>
          <a:prstGeom prst="rect">
            <a:avLst/>
          </a:prstGeom>
        </p:spPr>
      </p:pic>
      <p:pic>
        <p:nvPicPr>
          <p:cNvPr id="23" name="Grafický objekt 13">
            <a:extLst>
              <a:ext uri="{FF2B5EF4-FFF2-40B4-BE49-F238E27FC236}">
                <a16:creationId xmlns:a16="http://schemas.microsoft.com/office/drawing/2014/main" id="{4CAC0E8A-9294-4088-87D2-D875E5895AD2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25012" y="6472776"/>
            <a:ext cx="2627630" cy="2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8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724F7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>
          <p15:clr>
            <a:srgbClr val="F26B43"/>
          </p15:clr>
        </p15:guide>
        <p15:guide id="2" pos="489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BE882FD9-D878-4FCD-9C72-C60BD3C7D753}"/>
              </a:ext>
            </a:extLst>
          </p:cNvPr>
          <p:cNvSpPr/>
          <p:nvPr userDrawn="1"/>
        </p:nvSpPr>
        <p:spPr>
          <a:xfrm>
            <a:off x="1" y="1"/>
            <a:ext cx="12192000" cy="681036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>
              <a:solidFill>
                <a:schemeClr val="bg1"/>
              </a:solidFill>
              <a:latin typeface="Arial (Základní text)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6" y="1"/>
            <a:ext cx="8808993" cy="68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77A8944-7C67-401C-A076-2F9A4BFDBF1A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2" name="Grafický objekt 11">
              <a:extLst>
                <a:ext uri="{FF2B5EF4-FFF2-40B4-BE49-F238E27FC236}">
                  <a16:creationId xmlns:a16="http://schemas.microsoft.com/office/drawing/2014/main" id="{85265334-1A97-4E03-A335-0EFFE9BA91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3" name="Obrázek 12" descr="Obsah obrázku kreslení&#10;&#10;Popis byl vytvořen automaticky">
              <a:extLst>
                <a:ext uri="{FF2B5EF4-FFF2-40B4-BE49-F238E27FC236}">
                  <a16:creationId xmlns:a16="http://schemas.microsoft.com/office/drawing/2014/main" id="{F366B753-F05F-414A-91C1-96175A86F1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1E3E26BE-213E-4D1E-96AC-DD921E82501F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7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CD239-AA6C-468B-B245-CD5B8A25A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3069-8C51-47E8-9C44-38C8AF77A8AC}" type="datetimeFigureOut">
              <a:rPr lang="cs-CZ" smtClean="0"/>
              <a:t>14.01.2022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7136D-3C88-4971-84B6-5D5DE228D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90520-7E94-4EFB-924D-7EC9C954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AE22-6391-4995-B91F-1C3568FD3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29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BE882FD9-D878-4FCD-9C72-C60BD3C7D753}"/>
              </a:ext>
            </a:extLst>
          </p:cNvPr>
          <p:cNvSpPr/>
          <p:nvPr userDrawn="1"/>
        </p:nvSpPr>
        <p:spPr>
          <a:xfrm>
            <a:off x="1" y="1"/>
            <a:ext cx="12192000" cy="681036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>
              <a:solidFill>
                <a:schemeClr val="bg1"/>
              </a:solidFill>
              <a:latin typeface="Arial (Základní text)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6" y="1"/>
            <a:ext cx="8808993" cy="68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3549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notesSlide" Target="../notesSlides/notesSlide5.xml"/><Relationship Id="rId2" Type="http://schemas.openxmlformats.org/officeDocument/2006/relationships/tags" Target="../tags/tag29.xml"/><Relationship Id="rId16" Type="http://schemas.openxmlformats.org/officeDocument/2006/relationships/slideLayout" Target="../slideLayouts/slideLayout23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chart" Target="../charts/chart6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chart" Target="../charts/chart5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60.xml"/><Relationship Id="rId10" Type="http://schemas.openxmlformats.org/officeDocument/2006/relationships/slideLayout" Target="../slideLayouts/slideLayout23.xml"/><Relationship Id="rId4" Type="http://schemas.openxmlformats.org/officeDocument/2006/relationships/tags" Target="../tags/tag59.xml"/><Relationship Id="rId9" Type="http://schemas.openxmlformats.org/officeDocument/2006/relationships/tags" Target="../tags/tag6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chart" Target="../charts/chart9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chart" Target="../charts/chart8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chart" Target="../charts/chart7.xml"/><Relationship Id="rId5" Type="http://schemas.openxmlformats.org/officeDocument/2006/relationships/tags" Target="../tags/tag71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70.xml"/><Relationship Id="rId9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chart" Target="../charts/chart1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chart" Target="../charts/chart1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chart" Target="../charts/chart10.xml"/><Relationship Id="rId5" Type="http://schemas.openxmlformats.org/officeDocument/2006/relationships/tags" Target="../tags/tag79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78.xml"/><Relationship Id="rId9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chart" Target="../charts/chart15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chart" Target="../charts/chart14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chart" Target="../charts/chart13.xml"/><Relationship Id="rId5" Type="http://schemas.openxmlformats.org/officeDocument/2006/relationships/tags" Target="../tags/tag87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86.xml"/><Relationship Id="rId9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chart" Target="../charts/chart16.xml"/><Relationship Id="rId4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10" Type="http://schemas.openxmlformats.org/officeDocument/2006/relationships/chart" Target="../charts/chart2.xml"/><Relationship Id="rId4" Type="http://schemas.openxmlformats.org/officeDocument/2006/relationships/tags" Target="../tags/tag16.xml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10" Type="http://schemas.openxmlformats.org/officeDocument/2006/relationships/chart" Target="../charts/chart4.xml"/><Relationship Id="rId4" Type="http://schemas.openxmlformats.org/officeDocument/2006/relationships/tags" Target="../tags/tag22.xml"/><Relationship Id="rId9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83D3C-33A4-427C-8968-4D5445585846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Datová a informační základna </a:t>
            </a:r>
            <a:br>
              <a:rPr lang="cs-CZ" b="1" dirty="0"/>
            </a:br>
            <a:r>
              <a:rPr lang="cs-CZ" b="1" dirty="0"/>
              <a:t>pro management pandemie COVID-19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43346" y="3693109"/>
            <a:ext cx="11905307" cy="2367967"/>
          </a:xfrm>
        </p:spPr>
        <p:txBody>
          <a:bodyPr>
            <a:normAutofit/>
          </a:bodyPr>
          <a:lstStyle/>
          <a:p>
            <a:r>
              <a:rPr lang="cs-CZ" sz="4000" b="1" dirty="0"/>
              <a:t>Průběžná data: </a:t>
            </a:r>
          </a:p>
          <a:p>
            <a:r>
              <a:rPr lang="cs-CZ" sz="4000" b="1" dirty="0"/>
              <a:t>výsledky testů ze škol ze dne 10. 1. 2022</a:t>
            </a:r>
          </a:p>
          <a:p>
            <a:r>
              <a:rPr lang="cs-CZ" sz="4000" i="1" dirty="0"/>
              <a:t>- Hlášení výsledků k 13. 1. 2022 21:00 -</a:t>
            </a:r>
          </a:p>
        </p:txBody>
      </p:sp>
    </p:spTree>
    <p:extLst>
      <p:ext uri="{BB962C8B-B14F-4D97-AF65-F5344CB8AC3E}">
        <p14:creationId xmlns:p14="http://schemas.microsoft.com/office/powerpoint/2010/main" val="2168229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délník 36">
            <a:extLst>
              <a:ext uri="{FF2B5EF4-FFF2-40B4-BE49-F238E27FC236}">
                <a16:creationId xmlns:a16="http://schemas.microsoft.com/office/drawing/2014/main" id="{D1F2B702-2916-49F9-A4BD-6E4F7CE90450}"/>
              </a:ext>
            </a:extLst>
          </p:cNvPr>
          <p:cNvSpPr/>
          <p:nvPr/>
        </p:nvSpPr>
        <p:spPr>
          <a:xfrm>
            <a:off x="1983041" y="2679689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43B8D154-91DD-4DFE-8108-E67128D285D6}"/>
              </a:ext>
            </a:extLst>
          </p:cNvPr>
          <p:cNvSpPr/>
          <p:nvPr/>
        </p:nvSpPr>
        <p:spPr>
          <a:xfrm>
            <a:off x="3102464" y="3954310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4B0ACD4B-82DE-4E34-A51E-46558CC9ED03}"/>
              </a:ext>
            </a:extLst>
          </p:cNvPr>
          <p:cNvSpPr/>
          <p:nvPr/>
        </p:nvSpPr>
        <p:spPr>
          <a:xfrm>
            <a:off x="675056" y="1784664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4994" y="39452"/>
            <a:ext cx="11855555" cy="576000"/>
          </a:xfrm>
        </p:spPr>
        <p:txBody>
          <a:bodyPr/>
          <a:lstStyle/>
          <a:p>
            <a:pPr algn="ctr"/>
            <a:r>
              <a:rPr lang="cs-CZ" sz="2400" dirty="0"/>
              <a:t>Konfirmace testů ze škol u žáků a studentů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10A00D-77DF-43E0-BADF-8722346AED7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76994" y="1305159"/>
            <a:ext cx="742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Nahlášeno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5 355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individuálních pozitivit z testování ve školách</a:t>
            </a:r>
            <a:r>
              <a:rPr kumimoji="0" lang="cs-CZ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EC562-FF05-49C2-9968-5C0D64CF7D0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653109" y="2072090"/>
            <a:ext cx="437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251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PCR pozitivních testů ve škole</a:t>
            </a:r>
            <a:r>
              <a:rPr kumimoji="0" lang="cs-CZ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587ADF9F-DD5F-44E0-9240-52E674D8F595}"/>
              </a:ext>
            </a:extLst>
          </p:cNvPr>
          <p:cNvCxnSpPr>
            <a:cxnSpLocks/>
            <a:stCxn id="15" idx="2"/>
            <a:endCxn id="5" idx="1"/>
          </p:cNvCxnSpPr>
          <p:nvPr>
            <p:custDataLst>
              <p:tags r:id="rId4"/>
            </p:custDataLst>
          </p:nvPr>
        </p:nvCxnSpPr>
        <p:spPr>
          <a:xfrm rot="16200000" flipH="1">
            <a:off x="1036036" y="1639683"/>
            <a:ext cx="328092" cy="90605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600CEE4-5C16-4EF7-82CB-7F6E62B80E4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653110" y="2486198"/>
            <a:ext cx="448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5 104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AG pozitivních testů ve škole</a:t>
            </a:r>
            <a:r>
              <a:rPr kumimoji="0" lang="cs-CZ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2BE3632C-56CB-40FF-AF65-8B856A3F13A6}"/>
              </a:ext>
            </a:extLst>
          </p:cNvPr>
          <p:cNvCxnSpPr>
            <a:cxnSpLocks/>
            <a:stCxn id="15" idx="2"/>
            <a:endCxn id="8" idx="1"/>
          </p:cNvCxnSpPr>
          <p:nvPr>
            <p:custDataLst>
              <p:tags r:id="rId6"/>
            </p:custDataLst>
          </p:nvPr>
        </p:nvCxnSpPr>
        <p:spPr>
          <a:xfrm rot="16200000" flipH="1">
            <a:off x="828983" y="1846737"/>
            <a:ext cx="742200" cy="90605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5C0DF3-632F-4C0E-9CC3-FFC13EC4B10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729536" y="4284399"/>
            <a:ext cx="453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2 816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pozitivně konfirmováno PCR</a:t>
            </a:r>
            <a:r>
              <a:rPr kumimoji="0" lang="cs-CZ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(58,9 % z AG pozitivních)</a:t>
            </a:r>
            <a:r>
              <a:rPr kumimoji="0" lang="cs-CZ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421FE00B-21BD-4D0E-813C-1E2BDB42D34D}"/>
              </a:ext>
            </a:extLst>
          </p:cNvPr>
          <p:cNvCxnSpPr>
            <a:cxnSpLocks/>
            <a:stCxn id="26" idx="2"/>
            <a:endCxn id="12" idx="1"/>
          </p:cNvCxnSpPr>
          <p:nvPr>
            <p:custDataLst>
              <p:tags r:id="rId8"/>
            </p:custDataLst>
          </p:nvPr>
        </p:nvCxnSpPr>
        <p:spPr>
          <a:xfrm rot="16200000" flipH="1">
            <a:off x="3197373" y="4075401"/>
            <a:ext cx="509255" cy="55507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366094A-7DDA-4A05-8E6F-70E167D464C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877103" y="2678944"/>
            <a:ext cx="3086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Celkem N = 3 067 potvrzených pozitivních případů u žáků a studentů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CEB0E716-40E6-4826-8819-3F95C323ED9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779462" y="3026942"/>
            <a:ext cx="519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323 nebylo dosud nahlášeno ke konfirmaci</a:t>
            </a:r>
          </a:p>
        </p:txBody>
      </p:sp>
      <p:cxnSp>
        <p:nvCxnSpPr>
          <p:cNvPr id="38" name="Connector: Elbow 13">
            <a:extLst>
              <a:ext uri="{FF2B5EF4-FFF2-40B4-BE49-F238E27FC236}">
                <a16:creationId xmlns:a16="http://schemas.microsoft.com/office/drawing/2014/main" id="{07B80EC5-6E83-4438-AE66-26E364583235}"/>
              </a:ext>
            </a:extLst>
          </p:cNvPr>
          <p:cNvCxnSpPr>
            <a:cxnSpLocks/>
            <a:stCxn id="37" idx="2"/>
            <a:endCxn id="22" idx="1"/>
          </p:cNvCxnSpPr>
          <p:nvPr>
            <p:custDataLst>
              <p:tags r:id="rId11"/>
            </p:custDataLst>
          </p:nvPr>
        </p:nvCxnSpPr>
        <p:spPr>
          <a:xfrm rot="16200000" flipH="1">
            <a:off x="2223292" y="2655437"/>
            <a:ext cx="387919" cy="72442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18">
            <a:extLst>
              <a:ext uri="{FF2B5EF4-FFF2-40B4-BE49-F238E27FC236}">
                <a16:creationId xmlns:a16="http://schemas.microsoft.com/office/drawing/2014/main" id="{6CB4E18B-A72D-489C-A6AA-12D98E6ADF28}"/>
              </a:ext>
            </a:extLst>
          </p:cNvPr>
          <p:cNvCxnSpPr>
            <a:cxnSpLocks/>
            <a:stCxn id="37" idx="2"/>
            <a:endCxn id="48" idx="1"/>
          </p:cNvCxnSpPr>
          <p:nvPr>
            <p:custDataLst>
              <p:tags r:id="rId12"/>
            </p:custDataLst>
          </p:nvPr>
        </p:nvCxnSpPr>
        <p:spPr>
          <a:xfrm rot="16200000" flipH="1">
            <a:off x="1932246" y="2946483"/>
            <a:ext cx="970011" cy="72442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7">
            <a:extLst>
              <a:ext uri="{FF2B5EF4-FFF2-40B4-BE49-F238E27FC236}">
                <a16:creationId xmlns:a16="http://schemas.microsoft.com/office/drawing/2014/main" id="{9676FC0F-6318-4DDF-B845-AC8D35622F7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779462" y="3470534"/>
            <a:ext cx="471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4 781 (93,7 %)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AG pozitivních testů nahlášených ke konfirmacím PCR testem</a:t>
            </a:r>
            <a:r>
              <a:rPr kumimoji="0" lang="cs-CZ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A60BCB18-07E7-47F3-B9D5-2E9B89CA06C2}"/>
              </a:ext>
            </a:extLst>
          </p:cNvPr>
          <p:cNvSpPr/>
          <p:nvPr/>
        </p:nvSpPr>
        <p:spPr>
          <a:xfrm>
            <a:off x="8137236" y="1385455"/>
            <a:ext cx="566501" cy="3545275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0000FF"/>
                </a:solidFill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4D5FF6E4-706E-4128-BCF4-4064D3F0BF41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7625" y="657905"/>
            <a:ext cx="510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Testování 10. 1. 2022 / d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atum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exportu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13. 1. 2022 21:00</a:t>
            </a: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EBB07021-EF54-4357-BD20-1EB2DCDBAC5F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79330" y="5620438"/>
            <a:ext cx="11026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Pozitivní PCR -1 až +7 dní od AG testu; vzhledem k možnému zpoždění ve zpracování PCR testů v laboratořích existuje možnost, že další testy budou konfirmovány v následujících dnech.</a:t>
            </a:r>
          </a:p>
          <a:p>
            <a:pPr>
              <a:defRPr/>
            </a:pPr>
            <a:r>
              <a:rPr kumimoji="0" lang="cs-CZ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zdroj CFA – agregované údaje hlášené školami; </a:t>
            </a:r>
            <a:r>
              <a:rPr kumimoji="0" lang="cs-CZ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zdroj ISIN – individuální údaje hlášené školami ke konfirmacím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449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délník 36">
            <a:extLst>
              <a:ext uri="{FF2B5EF4-FFF2-40B4-BE49-F238E27FC236}">
                <a16:creationId xmlns:a16="http://schemas.microsoft.com/office/drawing/2014/main" id="{D1F2B702-2916-49F9-A4BD-6E4F7CE90450}"/>
              </a:ext>
            </a:extLst>
          </p:cNvPr>
          <p:cNvSpPr/>
          <p:nvPr/>
        </p:nvSpPr>
        <p:spPr>
          <a:xfrm>
            <a:off x="2185377" y="2700967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43B8D154-91DD-4DFE-8108-E67128D285D6}"/>
              </a:ext>
            </a:extLst>
          </p:cNvPr>
          <p:cNvSpPr/>
          <p:nvPr/>
        </p:nvSpPr>
        <p:spPr>
          <a:xfrm>
            <a:off x="3304800" y="3975588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4B0ACD4B-82DE-4E34-A51E-46558CC9ED03}"/>
              </a:ext>
            </a:extLst>
          </p:cNvPr>
          <p:cNvSpPr/>
          <p:nvPr/>
        </p:nvSpPr>
        <p:spPr>
          <a:xfrm>
            <a:off x="877392" y="180594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4994" y="39452"/>
            <a:ext cx="11855555" cy="576000"/>
          </a:xfrm>
        </p:spPr>
        <p:txBody>
          <a:bodyPr/>
          <a:lstStyle/>
          <a:p>
            <a:pPr algn="ctr"/>
            <a:r>
              <a:rPr lang="cs-CZ" sz="2400" dirty="0"/>
              <a:t>Konfirmace testů ze škol u zaměstnanců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10A00D-77DF-43E0-BADF-8722346AED7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79330" y="1326437"/>
            <a:ext cx="742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Nahlášeno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533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individuálních pozitivit z testování ve školách</a:t>
            </a:r>
            <a:r>
              <a:rPr kumimoji="0" lang="cs-CZ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EC562-FF05-49C2-9968-5C0D64CF7D0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55446" y="2093368"/>
            <a:ext cx="415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20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PCR pozitivních testů ve škole</a:t>
            </a:r>
            <a:r>
              <a:rPr kumimoji="0" lang="cs-CZ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587ADF9F-DD5F-44E0-9240-52E674D8F595}"/>
              </a:ext>
            </a:extLst>
          </p:cNvPr>
          <p:cNvCxnSpPr>
            <a:cxnSpLocks/>
            <a:stCxn id="15" idx="2"/>
            <a:endCxn id="5" idx="1"/>
          </p:cNvCxnSpPr>
          <p:nvPr>
            <p:custDataLst>
              <p:tags r:id="rId4"/>
            </p:custDataLst>
          </p:nvPr>
        </p:nvCxnSpPr>
        <p:spPr>
          <a:xfrm rot="16200000" flipH="1">
            <a:off x="1238373" y="1660961"/>
            <a:ext cx="328092" cy="90605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600CEE4-5C16-4EF7-82CB-7F6E62B80E4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855446" y="2507476"/>
            <a:ext cx="448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513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AG pozitivních testů ve škole</a:t>
            </a:r>
            <a:r>
              <a:rPr kumimoji="0" lang="cs-CZ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2BE3632C-56CB-40FF-AF65-8B856A3F13A6}"/>
              </a:ext>
            </a:extLst>
          </p:cNvPr>
          <p:cNvCxnSpPr>
            <a:cxnSpLocks/>
            <a:stCxn id="15" idx="2"/>
            <a:endCxn id="8" idx="1"/>
          </p:cNvCxnSpPr>
          <p:nvPr>
            <p:custDataLst>
              <p:tags r:id="rId6"/>
            </p:custDataLst>
          </p:nvPr>
        </p:nvCxnSpPr>
        <p:spPr>
          <a:xfrm rot="16200000" flipH="1">
            <a:off x="1031319" y="1868015"/>
            <a:ext cx="742200" cy="90605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5C0DF3-632F-4C0E-9CC3-FFC13EC4B10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931872" y="4305677"/>
            <a:ext cx="453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294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konfirmováno PCR</a:t>
            </a:r>
            <a:r>
              <a:rPr kumimoji="0" lang="cs-CZ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(46,8 % z AG pozitivních)</a:t>
            </a:r>
            <a:r>
              <a:rPr kumimoji="0" lang="cs-CZ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421FE00B-21BD-4D0E-813C-1E2BDB42D34D}"/>
              </a:ext>
            </a:extLst>
          </p:cNvPr>
          <p:cNvCxnSpPr>
            <a:cxnSpLocks/>
            <a:stCxn id="26" idx="2"/>
            <a:endCxn id="12" idx="1"/>
          </p:cNvCxnSpPr>
          <p:nvPr>
            <p:custDataLst>
              <p:tags r:id="rId8"/>
            </p:custDataLst>
          </p:nvPr>
        </p:nvCxnSpPr>
        <p:spPr>
          <a:xfrm rot="16200000" flipH="1">
            <a:off x="3399709" y="4096679"/>
            <a:ext cx="509255" cy="55507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366094A-7DDA-4A05-8E6F-70E167D464C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926028" y="2728186"/>
            <a:ext cx="3273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Celkem N = 314 potvrzených pozitivních případů u zaměstnanců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9" name="Connector: Elbow 18">
            <a:extLst>
              <a:ext uri="{FF2B5EF4-FFF2-40B4-BE49-F238E27FC236}">
                <a16:creationId xmlns:a16="http://schemas.microsoft.com/office/drawing/2014/main" id="{6CB4E18B-A72D-489C-A6AA-12D98E6ADF28}"/>
              </a:ext>
            </a:extLst>
          </p:cNvPr>
          <p:cNvCxnSpPr>
            <a:cxnSpLocks/>
            <a:stCxn id="37" idx="2"/>
            <a:endCxn id="48" idx="1"/>
          </p:cNvCxnSpPr>
          <p:nvPr>
            <p:custDataLst>
              <p:tags r:id="rId10"/>
            </p:custDataLst>
          </p:nvPr>
        </p:nvCxnSpPr>
        <p:spPr>
          <a:xfrm rot="16200000" flipH="1">
            <a:off x="2134582" y="2967761"/>
            <a:ext cx="970011" cy="72442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7">
            <a:extLst>
              <a:ext uri="{FF2B5EF4-FFF2-40B4-BE49-F238E27FC236}">
                <a16:creationId xmlns:a16="http://schemas.microsoft.com/office/drawing/2014/main" id="{9676FC0F-6318-4DDF-B845-AC8D35622F7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981798" y="3491812"/>
            <a:ext cx="471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628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AG pozitivních testů nahlášených ke konfirmacím PCR testem</a:t>
            </a:r>
            <a:r>
              <a:rPr kumimoji="0" lang="cs-CZ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Pravá složená závorka 18">
            <a:extLst>
              <a:ext uri="{FF2B5EF4-FFF2-40B4-BE49-F238E27FC236}">
                <a16:creationId xmlns:a16="http://schemas.microsoft.com/office/drawing/2014/main" id="{36D83C18-9BE3-482F-AE6F-6626D85F7DA5}"/>
              </a:ext>
            </a:extLst>
          </p:cNvPr>
          <p:cNvSpPr/>
          <p:nvPr/>
        </p:nvSpPr>
        <p:spPr>
          <a:xfrm>
            <a:off x="8166468" y="1440233"/>
            <a:ext cx="566501" cy="3545275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0000FF"/>
                </a:solidFill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3565D302-BA0E-4FED-9171-18073181BE0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7625" y="657905"/>
            <a:ext cx="510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Testování 10. 1. 2022 / d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atum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exportu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13. 1. 2022 21:00</a:t>
            </a: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56C7A489-36C9-4971-94CA-FFEFD34589F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79330" y="5620438"/>
            <a:ext cx="11026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Pozitivní PCR -1 až +7 dní od AG testu; vzhledem k možnému zpoždění ve zpracování PCR testů v laboratořích existuje možnost, že další testy budou konfirmovány v následujících dnech.</a:t>
            </a:r>
          </a:p>
          <a:p>
            <a:pPr>
              <a:defRPr/>
            </a:pPr>
            <a:r>
              <a:rPr kumimoji="0" lang="cs-CZ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zdroj CFA – agregované údaje hlášené školami; </a:t>
            </a:r>
            <a:r>
              <a:rPr kumimoji="0" lang="cs-CZ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zdroj ISIN – individuální údaje hlášené školami ke konfirmacím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652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169" y="39452"/>
            <a:ext cx="12091380" cy="576000"/>
          </a:xfrm>
        </p:spPr>
        <p:txBody>
          <a:bodyPr/>
          <a:lstStyle/>
          <a:p>
            <a:r>
              <a:rPr lang="cs-CZ" sz="2400" dirty="0"/>
              <a:t>Screeningové testy ve školách – </a:t>
            </a:r>
            <a:r>
              <a:rPr lang="en-US" sz="2400" dirty="0" err="1"/>
              <a:t>potvrzen</a:t>
            </a:r>
            <a:r>
              <a:rPr lang="cs-CZ" sz="2400" dirty="0"/>
              <a:t>é výsledky (dle CFA </a:t>
            </a:r>
            <a:r>
              <a:rPr lang="en-US" sz="2400" dirty="0"/>
              <a:t>/ ISIN</a:t>
            </a:r>
            <a:r>
              <a:rPr lang="cs-CZ" sz="2400" dirty="0"/>
              <a:t>)</a:t>
            </a:r>
          </a:p>
        </p:txBody>
      </p:sp>
      <p:sp>
        <p:nvSpPr>
          <p:cNvPr id="2" name="Obdélník 1"/>
          <p:cNvSpPr/>
          <p:nvPr>
            <p:custDataLst>
              <p:tags r:id="rId2"/>
            </p:custDataLst>
          </p:nvPr>
        </p:nvSpPr>
        <p:spPr>
          <a:xfrm>
            <a:off x="896858" y="976189"/>
            <a:ext cx="10674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pozitivních záchytů na 100 tisíc testů nahlášených ze škol bez dělení na věkové kategorie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036F9A6-B948-4D79-B82A-FF06F18A068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036017" y="549652"/>
            <a:ext cx="501628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PCR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škole nebo AG konfirmovaný PCR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09D1BA-B51C-40B8-B875-2411DB98E22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38889" y="6620588"/>
            <a:ext cx="8729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Vzhledem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žnému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zpoždění ve zpracování PCR testů v laboratořích existuje možnost, že další testy budou konfirmovány v následujících dnech.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552D640D-0582-4E54-ABC1-D09A21123DC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376187" y="1639272"/>
            <a:ext cx="4304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pozitivních žáků ZŠ na 100 tis. testů</a:t>
            </a: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062BE00C-D3F3-4F88-B60E-E580677273E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225647" y="1613872"/>
            <a:ext cx="4794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pozitivních žáků SŠ/VOŠ na 100 tis. testů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CF064FA7-8C1D-4C77-BEC2-1F988949682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7625" y="657905"/>
            <a:ext cx="510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Testování 10. 1. 2022 / d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atum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exportu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13. 1. 2022 21:00</a:t>
            </a:r>
          </a:p>
        </p:txBody>
      </p:sp>
      <p:graphicFrame>
        <p:nvGraphicFramePr>
          <p:cNvPr id="19" name="Chart 6">
            <a:extLst>
              <a:ext uri="{FF2B5EF4-FFF2-40B4-BE49-F238E27FC236}">
                <a16:creationId xmlns:a16="http://schemas.microsoft.com/office/drawing/2014/main" id="{102EB415-045E-4A53-9FA4-1BFCB7699837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396985676"/>
              </p:ext>
            </p:extLst>
          </p:nvPr>
        </p:nvGraphicFramePr>
        <p:xfrm>
          <a:off x="79269" y="1924352"/>
          <a:ext cx="5139258" cy="4599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1" name="Chart 9">
            <a:extLst>
              <a:ext uri="{FF2B5EF4-FFF2-40B4-BE49-F238E27FC236}">
                <a16:creationId xmlns:a16="http://schemas.microsoft.com/office/drawing/2014/main" id="{08CF305D-363E-463E-B842-FF31CFED78E8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622771081"/>
              </p:ext>
            </p:extLst>
          </p:nvPr>
        </p:nvGraphicFramePr>
        <p:xfrm>
          <a:off x="6191250" y="1924352"/>
          <a:ext cx="5139258" cy="4599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5" name="Tabulka 24">
            <a:extLst>
              <a:ext uri="{FF2B5EF4-FFF2-40B4-BE49-F238E27FC236}">
                <a16:creationId xmlns:a16="http://schemas.microsoft.com/office/drawing/2014/main" id="{F195369F-7386-4655-BF0E-9FEF6EF6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521801"/>
              </p:ext>
            </p:extLst>
          </p:nvPr>
        </p:nvGraphicFramePr>
        <p:xfrm>
          <a:off x="5264398" y="2259460"/>
          <a:ext cx="609600" cy="410593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731822106"/>
                    </a:ext>
                  </a:extLst>
                </a:gridCol>
              </a:tblGrid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98 636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852029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121 209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783642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51 516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404198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45 814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998631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870 128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61186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37 146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638606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68 478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938872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97 170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530333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22 748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781855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45 428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241097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55 240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381080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41 391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420028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48 115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526538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95 189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066520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42 048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670392"/>
                  </a:ext>
                </a:extLst>
              </a:tr>
            </a:tbl>
          </a:graphicData>
        </a:graphic>
      </p:graphicFrame>
      <p:sp>
        <p:nvSpPr>
          <p:cNvPr id="31" name="Obdélník 30">
            <a:extLst>
              <a:ext uri="{FF2B5EF4-FFF2-40B4-BE49-F238E27FC236}">
                <a16:creationId xmlns:a16="http://schemas.microsoft.com/office/drawing/2014/main" id="{57CCE498-358A-43E9-828D-9BEC3FF3FF9D}"/>
              </a:ext>
            </a:extLst>
          </p:cNvPr>
          <p:cNvSpPr/>
          <p:nvPr/>
        </p:nvSpPr>
        <p:spPr>
          <a:xfrm>
            <a:off x="5150432" y="1982461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Počet testů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2" name="Tabulka 31">
            <a:extLst>
              <a:ext uri="{FF2B5EF4-FFF2-40B4-BE49-F238E27FC236}">
                <a16:creationId xmlns:a16="http://schemas.microsoft.com/office/drawing/2014/main" id="{D684F5AE-3AB8-48FC-96C6-C592C4500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852253"/>
              </p:ext>
            </p:extLst>
          </p:nvPr>
        </p:nvGraphicFramePr>
        <p:xfrm>
          <a:off x="11330508" y="2259460"/>
          <a:ext cx="609600" cy="410593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731822106"/>
                    </a:ext>
                  </a:extLst>
                </a:gridCol>
              </a:tblGrid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57 677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852029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8 710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783642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404198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21 586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998631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362 220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61186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638606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26 747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938872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39 838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530333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19 362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781855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13 806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241097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34 275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381080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22 274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420028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41 524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526538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066520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18 574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670392"/>
                  </a:ext>
                </a:extLst>
              </a:tr>
            </a:tbl>
          </a:graphicData>
        </a:graphic>
      </p:graphicFrame>
      <p:sp>
        <p:nvSpPr>
          <p:cNvPr id="33" name="Obdélník 32">
            <a:extLst>
              <a:ext uri="{FF2B5EF4-FFF2-40B4-BE49-F238E27FC236}">
                <a16:creationId xmlns:a16="http://schemas.microsoft.com/office/drawing/2014/main" id="{36A52170-514F-4D85-85F8-6F2D6E722274}"/>
              </a:ext>
            </a:extLst>
          </p:cNvPr>
          <p:cNvSpPr/>
          <p:nvPr/>
        </p:nvSpPr>
        <p:spPr>
          <a:xfrm>
            <a:off x="11216542" y="1982461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Počet testů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Šipka dolů 2">
            <a:extLst>
              <a:ext uri="{FF2B5EF4-FFF2-40B4-BE49-F238E27FC236}">
                <a16:creationId xmlns:a16="http://schemas.microsoft.com/office/drawing/2014/main" id="{930750FA-A7FA-4580-9A5F-EB1F9F5DF9B5}"/>
              </a:ext>
            </a:extLst>
          </p:cNvPr>
          <p:cNvSpPr/>
          <p:nvPr/>
        </p:nvSpPr>
        <p:spPr>
          <a:xfrm>
            <a:off x="3208998" y="1353753"/>
            <a:ext cx="650271" cy="20959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Šipka dolů 11">
            <a:extLst>
              <a:ext uri="{FF2B5EF4-FFF2-40B4-BE49-F238E27FC236}">
                <a16:creationId xmlns:a16="http://schemas.microsoft.com/office/drawing/2014/main" id="{C44451ED-B36B-4A07-8199-58EFA0C5948B}"/>
              </a:ext>
            </a:extLst>
          </p:cNvPr>
          <p:cNvSpPr/>
          <p:nvPr/>
        </p:nvSpPr>
        <p:spPr>
          <a:xfrm>
            <a:off x="9398604" y="1353753"/>
            <a:ext cx="650271" cy="20959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99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83D3C-33A4-427C-8968-4D5445585846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Datová a informační základna </a:t>
            </a:r>
            <a:br>
              <a:rPr lang="cs-CZ" b="1" dirty="0"/>
            </a:br>
            <a:r>
              <a:rPr lang="cs-CZ" b="1" dirty="0"/>
              <a:t>pro management pandemie COVID-19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43346" y="3693109"/>
            <a:ext cx="11905307" cy="2367967"/>
          </a:xfrm>
        </p:spPr>
        <p:txBody>
          <a:bodyPr>
            <a:normAutofit/>
          </a:bodyPr>
          <a:lstStyle/>
          <a:p>
            <a:r>
              <a:rPr lang="cs-CZ" sz="4000" b="1" dirty="0"/>
              <a:t>Příloha: populační data</a:t>
            </a:r>
          </a:p>
          <a:p>
            <a:r>
              <a:rPr lang="cs-CZ" sz="4000" b="1" dirty="0"/>
              <a:t>Celkové počty nově diagnostikovaných případů v populaci k datu testování 10. 1. 2022</a:t>
            </a:r>
          </a:p>
        </p:txBody>
      </p:sp>
    </p:spTree>
    <p:extLst>
      <p:ext uri="{BB962C8B-B14F-4D97-AF65-F5344CB8AC3E}">
        <p14:creationId xmlns:p14="http://schemas.microsoft.com/office/powerpoint/2010/main" val="1528761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4994" y="39452"/>
            <a:ext cx="11855555" cy="576000"/>
          </a:xfrm>
        </p:spPr>
        <p:txBody>
          <a:bodyPr/>
          <a:lstStyle/>
          <a:p>
            <a:r>
              <a:rPr lang="cs-CZ" sz="2400" dirty="0"/>
              <a:t>Celkové 7 denní záchyty nákazy u dětí různých věkových tříd: data k 10. 1.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84AB8-6DDA-4CD0-8EF1-2676A4607D3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69423" y="695963"/>
            <a:ext cx="942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7denní počet případů / 100 tis. osob daného věku za 4.1. – 10.1. 2022</a:t>
            </a:r>
          </a:p>
        </p:txBody>
      </p:sp>
      <p:graphicFrame>
        <p:nvGraphicFramePr>
          <p:cNvPr id="10" name="Chart 6">
            <a:extLst>
              <a:ext uri="{FF2B5EF4-FFF2-40B4-BE49-F238E27FC236}">
                <a16:creationId xmlns:a16="http://schemas.microsoft.com/office/drawing/2014/main" id="{58482A57-90DB-4559-85C4-04E0753ACF7F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50416599"/>
              </p:ext>
            </p:extLst>
          </p:nvPr>
        </p:nvGraphicFramePr>
        <p:xfrm>
          <a:off x="79270" y="1384888"/>
          <a:ext cx="3892656" cy="552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3" name="TextBox 7">
            <a:extLst>
              <a:ext uri="{FF2B5EF4-FFF2-40B4-BE49-F238E27FC236}">
                <a16:creationId xmlns:a16="http://schemas.microsoft.com/office/drawing/2014/main" id="{2B616882-7FC2-4350-A3A3-08ECCDADDEF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45845" y="117182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6–11 let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5D09271-4CE5-425D-BF18-76B747A297D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905375" y="117182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12–15 let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582E2A89-3BDC-4D49-AA49-1D05DE414FE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974430" y="117182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16–19 let</a:t>
            </a:r>
          </a:p>
        </p:txBody>
      </p:sp>
      <p:graphicFrame>
        <p:nvGraphicFramePr>
          <p:cNvPr id="11" name="Chart 6">
            <a:extLst>
              <a:ext uri="{FF2B5EF4-FFF2-40B4-BE49-F238E27FC236}">
                <a16:creationId xmlns:a16="http://schemas.microsoft.com/office/drawing/2014/main" id="{19ADBCEE-485C-4D15-8096-6143A7A0D5E0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913901699"/>
              </p:ext>
            </p:extLst>
          </p:nvPr>
        </p:nvGraphicFramePr>
        <p:xfrm>
          <a:off x="4109877" y="1384888"/>
          <a:ext cx="3892656" cy="552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2" name="Chart 6">
            <a:extLst>
              <a:ext uri="{FF2B5EF4-FFF2-40B4-BE49-F238E27FC236}">
                <a16:creationId xmlns:a16="http://schemas.microsoft.com/office/drawing/2014/main" id="{43FC3AC5-198A-47B9-B1BA-2F3D24F24E17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282530030"/>
              </p:ext>
            </p:extLst>
          </p:nvPr>
        </p:nvGraphicFramePr>
        <p:xfrm>
          <a:off x="8140484" y="1384888"/>
          <a:ext cx="3892656" cy="552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1175394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4994" y="39452"/>
            <a:ext cx="11855555" cy="576000"/>
          </a:xfrm>
        </p:spPr>
        <p:txBody>
          <a:bodyPr/>
          <a:lstStyle/>
          <a:p>
            <a:r>
              <a:rPr lang="cs-CZ" sz="2400" dirty="0"/>
              <a:t>Celkové 7 denní záchyty nákazy u dětí různých věkových tříd: data k 10. 1.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84AB8-6DDA-4CD0-8EF1-2676A4607D3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45845" y="686920"/>
            <a:ext cx="1071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Průměrný denní počet případů za 7 dní / 100 tis. osob daného věku za 4.1. – 10.1. 2022</a:t>
            </a:r>
          </a:p>
        </p:txBody>
      </p:sp>
      <p:graphicFrame>
        <p:nvGraphicFramePr>
          <p:cNvPr id="11" name="Chart 6">
            <a:extLst>
              <a:ext uri="{FF2B5EF4-FFF2-40B4-BE49-F238E27FC236}">
                <a16:creationId xmlns:a16="http://schemas.microsoft.com/office/drawing/2014/main" id="{67118092-A4ED-4160-AED3-F1F50BCD7637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98512972"/>
              </p:ext>
            </p:extLst>
          </p:nvPr>
        </p:nvGraphicFramePr>
        <p:xfrm>
          <a:off x="79270" y="1394125"/>
          <a:ext cx="3892656" cy="552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2" name="TextBox 7">
            <a:extLst>
              <a:ext uri="{FF2B5EF4-FFF2-40B4-BE49-F238E27FC236}">
                <a16:creationId xmlns:a16="http://schemas.microsoft.com/office/drawing/2014/main" id="{9D3CB8F5-E400-410F-84AB-188EA63B4D0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45845" y="118106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6–11 let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61F409D1-7CE4-4CEB-B9A0-9FFF0AA03C7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905375" y="118106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12–15 let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E6228681-74E9-44E9-ABF4-C629881F246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974430" y="118106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16–19 let</a:t>
            </a:r>
          </a:p>
        </p:txBody>
      </p:sp>
      <p:graphicFrame>
        <p:nvGraphicFramePr>
          <p:cNvPr id="21" name="Chart 6">
            <a:extLst>
              <a:ext uri="{FF2B5EF4-FFF2-40B4-BE49-F238E27FC236}">
                <a16:creationId xmlns:a16="http://schemas.microsoft.com/office/drawing/2014/main" id="{0293A370-B9AA-40BB-9DCE-5DCA89985283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280836993"/>
              </p:ext>
            </p:extLst>
          </p:nvPr>
        </p:nvGraphicFramePr>
        <p:xfrm>
          <a:off x="4109877" y="1394125"/>
          <a:ext cx="3892656" cy="552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2" name="Chart 6">
            <a:extLst>
              <a:ext uri="{FF2B5EF4-FFF2-40B4-BE49-F238E27FC236}">
                <a16:creationId xmlns:a16="http://schemas.microsoft.com/office/drawing/2014/main" id="{2D2E4A86-110F-431C-A0B9-59E9BABD0EBA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621896831"/>
              </p:ext>
            </p:extLst>
          </p:nvPr>
        </p:nvGraphicFramePr>
        <p:xfrm>
          <a:off x="8140484" y="1394125"/>
          <a:ext cx="3892656" cy="552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2840445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4994" y="39452"/>
            <a:ext cx="11855555" cy="576000"/>
          </a:xfrm>
        </p:spPr>
        <p:txBody>
          <a:bodyPr/>
          <a:lstStyle/>
          <a:p>
            <a:r>
              <a:rPr lang="cs-CZ" sz="2400" dirty="0"/>
              <a:t>Denní záchyty nákazy u dětí různých věkových tříd: data k 10. 1.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84AB8-6DDA-4CD0-8EF1-2676A4607D3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66875" y="696445"/>
            <a:ext cx="869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Denní počet případů za 10. 1. 2022 / 100 tis. osob dané věkové třídy </a:t>
            </a:r>
          </a:p>
        </p:txBody>
      </p:sp>
      <p:graphicFrame>
        <p:nvGraphicFramePr>
          <p:cNvPr id="12" name="Chart 6">
            <a:extLst>
              <a:ext uri="{FF2B5EF4-FFF2-40B4-BE49-F238E27FC236}">
                <a16:creationId xmlns:a16="http://schemas.microsoft.com/office/drawing/2014/main" id="{09649CF6-BAE1-44D6-AE48-D27BEDEF1D6C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04364553"/>
              </p:ext>
            </p:extLst>
          </p:nvPr>
        </p:nvGraphicFramePr>
        <p:xfrm>
          <a:off x="79270" y="1190928"/>
          <a:ext cx="3892656" cy="537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7" name="TextBox 7">
            <a:extLst>
              <a:ext uri="{FF2B5EF4-FFF2-40B4-BE49-F238E27FC236}">
                <a16:creationId xmlns:a16="http://schemas.microsoft.com/office/drawing/2014/main" id="{F12DA038-A905-4B63-9749-FA1B0A0AB2E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45845" y="97786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6–11 let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FC946E44-697A-4492-A13C-5EC65223263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905375" y="97786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12–15 let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60E18EFA-E0A5-43E1-B240-2F3CD1C3F7E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974430" y="97786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16–19 let</a:t>
            </a:r>
          </a:p>
        </p:txBody>
      </p:sp>
      <p:graphicFrame>
        <p:nvGraphicFramePr>
          <p:cNvPr id="21" name="Chart 6">
            <a:extLst>
              <a:ext uri="{FF2B5EF4-FFF2-40B4-BE49-F238E27FC236}">
                <a16:creationId xmlns:a16="http://schemas.microsoft.com/office/drawing/2014/main" id="{6F5ACE9C-CB83-4677-AA91-710572846AB7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213020560"/>
              </p:ext>
            </p:extLst>
          </p:nvPr>
        </p:nvGraphicFramePr>
        <p:xfrm>
          <a:off x="4109877" y="1190928"/>
          <a:ext cx="3892656" cy="537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2" name="Chart 6">
            <a:extLst>
              <a:ext uri="{FF2B5EF4-FFF2-40B4-BE49-F238E27FC236}">
                <a16:creationId xmlns:a16="http://schemas.microsoft.com/office/drawing/2014/main" id="{D24313C9-8118-486E-A84D-E7F00030BC67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964082912"/>
              </p:ext>
            </p:extLst>
          </p:nvPr>
        </p:nvGraphicFramePr>
        <p:xfrm>
          <a:off x="8140484" y="1190928"/>
          <a:ext cx="3892656" cy="537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EBB663CD-A728-4DED-ABD7-603FA1C52A73}"/>
              </a:ext>
            </a:extLst>
          </p:cNvPr>
          <p:cNvSpPr/>
          <p:nvPr/>
        </p:nvSpPr>
        <p:spPr>
          <a:xfrm>
            <a:off x="320620" y="6397084"/>
            <a:ext cx="11544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Přehled zahrnuje všechny pozitivity nahlášené do ISIN a validované KHS za den 10. 1. 2022, včetně části pozitivit zachycených při screeningovém testování ve školách. Část potvrzených pozitivit z testování ve školách je nahlášena a přiřazena do některého z dalších dní po 10. 1. 2022.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72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FAC55-E7BE-4475-808A-CF41E61842C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739" y="2"/>
            <a:ext cx="7651307" cy="576000"/>
          </a:xfrm>
        </p:spPr>
        <p:txBody>
          <a:bodyPr/>
          <a:lstStyle/>
          <a:p>
            <a:r>
              <a:rPr lang="cs-CZ" dirty="0"/>
              <a:t>Počty COVID-19 pozitivních v ČR na 100 000 v populaci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596C74F-0221-4E8A-956E-65A82E2B961A}"/>
              </a:ext>
            </a:extLst>
          </p:cNvPr>
          <p:cNvSpPr txBox="1"/>
          <p:nvPr/>
        </p:nvSpPr>
        <p:spPr>
          <a:xfrm>
            <a:off x="2162175" y="6545102"/>
            <a:ext cx="7077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ISIN – Informační systém infekční nemocí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A0832711-C8D3-482F-ADC2-50907D83BB18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1392508" y="1399769"/>
          <a:ext cx="10661843" cy="536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Obdélník 11">
            <a:extLst>
              <a:ext uri="{FF2B5EF4-FFF2-40B4-BE49-F238E27FC236}">
                <a16:creationId xmlns:a16="http://schemas.microsoft.com/office/drawing/2014/main" id="{47330F7D-030D-49C8-BE37-CEFFFE48B489}"/>
              </a:ext>
            </a:extLst>
          </p:cNvPr>
          <p:cNvSpPr/>
          <p:nvPr/>
        </p:nvSpPr>
        <p:spPr>
          <a:xfrm>
            <a:off x="137649" y="2386547"/>
            <a:ext cx="125485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Počet COVID-19 pozitivních na 100 000 osob v dané věkové skupině v populaci (suma za celý časový úsek)</a:t>
            </a: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8C71380D-E7AE-416F-BB7E-CAF87EF3982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05325" y="873171"/>
            <a:ext cx="7219950" cy="970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 posledních týdnech narůstá počet nových záchytů nákazy zejména ve věkové kategorii dětí a mladistvých 12–19 let.</a:t>
            </a:r>
          </a:p>
        </p:txBody>
      </p:sp>
    </p:spTree>
    <p:extLst>
      <p:ext uri="{BB962C8B-B14F-4D97-AF65-F5344CB8AC3E}">
        <p14:creationId xmlns:p14="http://schemas.microsoft.com/office/powerpoint/2010/main" val="249898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4994" y="39452"/>
            <a:ext cx="11960331" cy="576000"/>
          </a:xfrm>
        </p:spPr>
        <p:txBody>
          <a:bodyPr/>
          <a:lstStyle/>
          <a:p>
            <a:r>
              <a:rPr lang="cs-CZ" sz="2400" dirty="0"/>
              <a:t>Screeningové testy ve školách: průběžné výsledky žáků a studentů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8CD62E1-9306-414F-BC9A-1B926F78C028}"/>
              </a:ext>
            </a:extLst>
          </p:cNvPr>
          <p:cNvSpPr txBox="1"/>
          <p:nvPr/>
        </p:nvSpPr>
        <p:spPr>
          <a:xfrm>
            <a:off x="85724" y="1067282"/>
            <a:ext cx="117824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200" b="1" dirty="0">
                <a:solidFill>
                  <a:srgbClr val="000000"/>
                </a:solidFill>
              </a:rPr>
              <a:t>ZŠ</a:t>
            </a:r>
            <a:r>
              <a:rPr lang="cs-CZ" sz="1200" dirty="0">
                <a:solidFill>
                  <a:srgbClr val="000000"/>
                </a:solidFill>
              </a:rPr>
              <a:t> - základní školy včetně škol s vyššími vzdělávacími stupni (celkem 4 216 škol);  </a:t>
            </a:r>
            <a:r>
              <a:rPr lang="cs-CZ" sz="1200" b="1" dirty="0">
                <a:solidFill>
                  <a:srgbClr val="000000"/>
                </a:solidFill>
              </a:rPr>
              <a:t>SŠ </a:t>
            </a:r>
            <a:r>
              <a:rPr lang="cs-CZ" sz="1200" dirty="0">
                <a:solidFill>
                  <a:srgbClr val="000000"/>
                </a:solidFill>
              </a:rPr>
              <a:t>- střední školy včetně škol s vyššími vzdělávacími stupni (celkem 1 113 škol)</a:t>
            </a:r>
          </a:p>
          <a:p>
            <a:pPr lvl="0">
              <a:defRPr/>
            </a:pPr>
            <a:r>
              <a:rPr lang="cs-CZ" sz="1200" dirty="0">
                <a:solidFill>
                  <a:srgbClr val="000000"/>
                </a:solidFill>
              </a:rPr>
              <a:t>Referenční databáze celkem obsahuje údaje od 5 329 škol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FD8531F-D4D1-421C-9F0F-7384F7C90D6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5724" y="759505"/>
            <a:ext cx="9820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Datum exportu z CFA: </a:t>
            </a:r>
            <a:r>
              <a:rPr lang="cs-CZ" sz="1400" i="1" dirty="0">
                <a:solidFill>
                  <a:srgbClr val="000000"/>
                </a:solidFill>
              </a:rPr>
              <a:t>13. 1. 2022 21:00</a:t>
            </a:r>
            <a:endParaRPr kumimoji="0" lang="cs-CZ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4969963-92AD-4D52-8AD6-E0034877A86E}"/>
              </a:ext>
            </a:extLst>
          </p:cNvPr>
          <p:cNvSpPr txBox="1"/>
          <p:nvPr/>
        </p:nvSpPr>
        <p:spPr>
          <a:xfrm>
            <a:off x="8875654" y="527207"/>
            <a:ext cx="266330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Testování 10. 1. 2022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723E9B96-A88A-409E-83ED-7E0C1A1F7773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91267738"/>
              </p:ext>
            </p:extLst>
          </p:nvPr>
        </p:nvGraphicFramePr>
        <p:xfrm>
          <a:off x="179077" y="1611517"/>
          <a:ext cx="11424467" cy="4664156"/>
        </p:xfrm>
        <a:graphic>
          <a:graphicData uri="http://schemas.openxmlformats.org/drawingml/2006/table">
            <a:tbl>
              <a:tblPr/>
              <a:tblGrid>
                <a:gridCol w="4302388">
                  <a:extLst>
                    <a:ext uri="{9D8B030D-6E8A-4147-A177-3AD203B41FA5}">
                      <a16:colId xmlns:a16="http://schemas.microsoft.com/office/drawing/2014/main" val="3299177384"/>
                    </a:ext>
                  </a:extLst>
                </a:gridCol>
                <a:gridCol w="752199">
                  <a:extLst>
                    <a:ext uri="{9D8B030D-6E8A-4147-A177-3AD203B41FA5}">
                      <a16:colId xmlns:a16="http://schemas.microsoft.com/office/drawing/2014/main" val="2331141329"/>
                    </a:ext>
                  </a:extLst>
                </a:gridCol>
                <a:gridCol w="796235">
                  <a:extLst>
                    <a:ext uri="{9D8B030D-6E8A-4147-A177-3AD203B41FA5}">
                      <a16:colId xmlns:a16="http://schemas.microsoft.com/office/drawing/2014/main" val="745149811"/>
                    </a:ext>
                  </a:extLst>
                </a:gridCol>
                <a:gridCol w="796235">
                  <a:extLst>
                    <a:ext uri="{9D8B030D-6E8A-4147-A177-3AD203B41FA5}">
                      <a16:colId xmlns:a16="http://schemas.microsoft.com/office/drawing/2014/main" val="4212641602"/>
                    </a:ext>
                  </a:extLst>
                </a:gridCol>
                <a:gridCol w="796235">
                  <a:extLst>
                    <a:ext uri="{9D8B030D-6E8A-4147-A177-3AD203B41FA5}">
                      <a16:colId xmlns:a16="http://schemas.microsoft.com/office/drawing/2014/main" val="2163944013"/>
                    </a:ext>
                  </a:extLst>
                </a:gridCol>
                <a:gridCol w="796235">
                  <a:extLst>
                    <a:ext uri="{9D8B030D-6E8A-4147-A177-3AD203B41FA5}">
                      <a16:colId xmlns:a16="http://schemas.microsoft.com/office/drawing/2014/main" val="1095221279"/>
                    </a:ext>
                  </a:extLst>
                </a:gridCol>
                <a:gridCol w="796235">
                  <a:extLst>
                    <a:ext uri="{9D8B030D-6E8A-4147-A177-3AD203B41FA5}">
                      <a16:colId xmlns:a16="http://schemas.microsoft.com/office/drawing/2014/main" val="1683024521"/>
                    </a:ext>
                  </a:extLst>
                </a:gridCol>
                <a:gridCol w="796235">
                  <a:extLst>
                    <a:ext uri="{9D8B030D-6E8A-4147-A177-3AD203B41FA5}">
                      <a16:colId xmlns:a16="http://schemas.microsoft.com/office/drawing/2014/main" val="235073149"/>
                    </a:ext>
                  </a:extLst>
                </a:gridCol>
                <a:gridCol w="796235">
                  <a:extLst>
                    <a:ext uri="{9D8B030D-6E8A-4147-A177-3AD203B41FA5}">
                      <a16:colId xmlns:a16="http://schemas.microsoft.com/office/drawing/2014/main" val="2595701267"/>
                    </a:ext>
                  </a:extLst>
                </a:gridCol>
                <a:gridCol w="796235">
                  <a:extLst>
                    <a:ext uri="{9D8B030D-6E8A-4147-A177-3AD203B41FA5}">
                      <a16:colId xmlns:a16="http://schemas.microsoft.com/office/drawing/2014/main" val="4209820186"/>
                    </a:ext>
                  </a:extLst>
                </a:gridCol>
              </a:tblGrid>
              <a:tr h="334453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Primární testy ve školách a jejich výsledky </a:t>
                      </a:r>
                    </a:p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u žáků a studentů </a:t>
                      </a:r>
                    </a:p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45024"/>
                  </a:ext>
                </a:extLst>
              </a:tr>
              <a:tr h="326249">
                <a:tc vMerge="1"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testy*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PCR testy*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testy*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PCR testy*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testy*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PCR testy*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303989"/>
                  </a:ext>
                </a:extLst>
              </a:tr>
              <a:tr h="65249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Školy, které nahlásily testy do CFA:     </a:t>
                      </a:r>
                    </a:p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dle typu testu a 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4 085</a:t>
                      </a:r>
                      <a:b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(96,9 %)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1 073</a:t>
                      </a:r>
                      <a:b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(96,4 %)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5 158</a:t>
                      </a:r>
                      <a:b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(96,8 %)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886391"/>
                  </a:ext>
                </a:extLst>
              </a:tr>
              <a:tr h="3262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nahlášených testů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855 101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870 128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357 678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362 220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1 212 779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1 232 348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495690"/>
                  </a:ext>
                </a:extLst>
              </a:tr>
              <a:tr h="3262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Testy ve škole: počet pozitivních výsledků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528614"/>
                  </a:ext>
                </a:extLst>
              </a:tr>
              <a:tr h="3262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Testy ve škole: pozitivní výsledky na 100 tis. testů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233596"/>
                  </a:ext>
                </a:extLst>
              </a:tr>
              <a:tr h="63096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Výsledné pozitivní záchyty dle PCR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05126"/>
                  </a:ext>
                </a:extLst>
              </a:tr>
              <a:tr h="3262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škol s potvrzenými pozitivními záchyty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 (18,5 %)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 (40,0 %)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1224 (23,0 %)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11198"/>
                  </a:ext>
                </a:extLst>
              </a:tr>
              <a:tr h="3262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s více než 10 pozitivními záchyty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(0,3 %)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(1,0 %)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(0,4 %)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204872"/>
                  </a:ext>
                </a:extLst>
              </a:tr>
              <a:tr h="3262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s 5–10 pozitivními záchyty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(7,8 %)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(14,2 %)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(10,1 %)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77368"/>
                  </a:ext>
                </a:extLst>
              </a:tr>
              <a:tr h="3262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Počet PCR potvrzených záchytů nákazy CELKEM**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1 779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1 288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3 067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054340"/>
                  </a:ext>
                </a:extLst>
              </a:tr>
              <a:tr h="3262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Počet PCR potvrzených záchytů na 100 tis. testů**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357399"/>
                  </a:ext>
                </a:extLst>
              </a:tr>
            </a:tbl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F8A1538D-5858-4EA5-A581-3082AEC1F5A5}"/>
              </a:ext>
            </a:extLst>
          </p:cNvPr>
          <p:cNvSpPr/>
          <p:nvPr/>
        </p:nvSpPr>
        <p:spPr>
          <a:xfrm>
            <a:off x="112884" y="6329196"/>
            <a:ext cx="10094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školy mohou testovat kombinovaně PCR i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Ag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testy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** Definitivně potvrzené pozitivní záchyty nákazy: konfirmace PCR po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Ag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testech a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primární záchyty PCR ze škol testujících PCR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664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4994" y="39452"/>
            <a:ext cx="11855555" cy="576000"/>
          </a:xfrm>
        </p:spPr>
        <p:txBody>
          <a:bodyPr/>
          <a:lstStyle/>
          <a:p>
            <a:r>
              <a:rPr lang="cs-CZ" sz="2400" dirty="0"/>
              <a:t>Screeningové testy ve školách: průběžné výsledky zaměstnanců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497270C-E5FB-46C6-A683-992E161FB18E}"/>
              </a:ext>
            </a:extLst>
          </p:cNvPr>
          <p:cNvSpPr txBox="1"/>
          <p:nvPr/>
        </p:nvSpPr>
        <p:spPr>
          <a:xfrm>
            <a:off x="85724" y="1067282"/>
            <a:ext cx="117824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200" b="1" dirty="0">
                <a:solidFill>
                  <a:srgbClr val="000000"/>
                </a:solidFill>
              </a:rPr>
              <a:t>ZŠ</a:t>
            </a:r>
            <a:r>
              <a:rPr lang="cs-CZ" sz="1200" dirty="0">
                <a:solidFill>
                  <a:srgbClr val="000000"/>
                </a:solidFill>
              </a:rPr>
              <a:t> - základní školy včetně škol s vyššími vzdělávacími stupni (celkem 4 216 škol);  </a:t>
            </a:r>
            <a:r>
              <a:rPr lang="cs-CZ" sz="1200" b="1" dirty="0">
                <a:solidFill>
                  <a:srgbClr val="000000"/>
                </a:solidFill>
              </a:rPr>
              <a:t>SŠ </a:t>
            </a:r>
            <a:r>
              <a:rPr lang="cs-CZ" sz="1200" dirty="0">
                <a:solidFill>
                  <a:srgbClr val="000000"/>
                </a:solidFill>
              </a:rPr>
              <a:t>- střední školy včetně škol s vyššími vzdělávacími stupni (celkem 1 113 škol)</a:t>
            </a:r>
          </a:p>
          <a:p>
            <a:pPr lvl="0">
              <a:defRPr/>
            </a:pPr>
            <a:r>
              <a:rPr lang="cs-CZ" sz="1200" dirty="0">
                <a:solidFill>
                  <a:srgbClr val="000000"/>
                </a:solidFill>
              </a:rPr>
              <a:t>Referenční databáze celkem obsahuje údaje od 5 329 škol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6CD05C99-6EEB-4FD7-8641-C73ADA20295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5724" y="759505"/>
            <a:ext cx="9820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Datum exportu z CFA: </a:t>
            </a:r>
            <a:r>
              <a:rPr lang="cs-CZ" sz="1400" i="1" dirty="0">
                <a:solidFill>
                  <a:srgbClr val="000000"/>
                </a:solidFill>
              </a:rPr>
              <a:t>13. 1. 2022 21:00</a:t>
            </a:r>
            <a:endParaRPr kumimoji="0" lang="cs-CZ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D79990A-30BE-4875-93F8-B56DCC9B355A}"/>
              </a:ext>
            </a:extLst>
          </p:cNvPr>
          <p:cNvSpPr txBox="1"/>
          <p:nvPr/>
        </p:nvSpPr>
        <p:spPr>
          <a:xfrm>
            <a:off x="8875654" y="527207"/>
            <a:ext cx="266330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Testování 10. 1. 2022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31B35F86-618A-4C4E-8E2E-1084F2837186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30330932"/>
              </p:ext>
            </p:extLst>
          </p:nvPr>
        </p:nvGraphicFramePr>
        <p:xfrm>
          <a:off x="179077" y="1611517"/>
          <a:ext cx="11424467" cy="4011658"/>
        </p:xfrm>
        <a:graphic>
          <a:graphicData uri="http://schemas.openxmlformats.org/drawingml/2006/table">
            <a:tbl>
              <a:tblPr/>
              <a:tblGrid>
                <a:gridCol w="4302388">
                  <a:extLst>
                    <a:ext uri="{9D8B030D-6E8A-4147-A177-3AD203B41FA5}">
                      <a16:colId xmlns:a16="http://schemas.microsoft.com/office/drawing/2014/main" val="3299177384"/>
                    </a:ext>
                  </a:extLst>
                </a:gridCol>
                <a:gridCol w="752199">
                  <a:extLst>
                    <a:ext uri="{9D8B030D-6E8A-4147-A177-3AD203B41FA5}">
                      <a16:colId xmlns:a16="http://schemas.microsoft.com/office/drawing/2014/main" val="2331141329"/>
                    </a:ext>
                  </a:extLst>
                </a:gridCol>
                <a:gridCol w="796235">
                  <a:extLst>
                    <a:ext uri="{9D8B030D-6E8A-4147-A177-3AD203B41FA5}">
                      <a16:colId xmlns:a16="http://schemas.microsoft.com/office/drawing/2014/main" val="745149811"/>
                    </a:ext>
                  </a:extLst>
                </a:gridCol>
                <a:gridCol w="796235">
                  <a:extLst>
                    <a:ext uri="{9D8B030D-6E8A-4147-A177-3AD203B41FA5}">
                      <a16:colId xmlns:a16="http://schemas.microsoft.com/office/drawing/2014/main" val="4212641602"/>
                    </a:ext>
                  </a:extLst>
                </a:gridCol>
                <a:gridCol w="796235">
                  <a:extLst>
                    <a:ext uri="{9D8B030D-6E8A-4147-A177-3AD203B41FA5}">
                      <a16:colId xmlns:a16="http://schemas.microsoft.com/office/drawing/2014/main" val="2163944013"/>
                    </a:ext>
                  </a:extLst>
                </a:gridCol>
                <a:gridCol w="796235">
                  <a:extLst>
                    <a:ext uri="{9D8B030D-6E8A-4147-A177-3AD203B41FA5}">
                      <a16:colId xmlns:a16="http://schemas.microsoft.com/office/drawing/2014/main" val="1095221279"/>
                    </a:ext>
                  </a:extLst>
                </a:gridCol>
                <a:gridCol w="796235">
                  <a:extLst>
                    <a:ext uri="{9D8B030D-6E8A-4147-A177-3AD203B41FA5}">
                      <a16:colId xmlns:a16="http://schemas.microsoft.com/office/drawing/2014/main" val="1683024521"/>
                    </a:ext>
                  </a:extLst>
                </a:gridCol>
                <a:gridCol w="796235">
                  <a:extLst>
                    <a:ext uri="{9D8B030D-6E8A-4147-A177-3AD203B41FA5}">
                      <a16:colId xmlns:a16="http://schemas.microsoft.com/office/drawing/2014/main" val="235073149"/>
                    </a:ext>
                  </a:extLst>
                </a:gridCol>
                <a:gridCol w="796235">
                  <a:extLst>
                    <a:ext uri="{9D8B030D-6E8A-4147-A177-3AD203B41FA5}">
                      <a16:colId xmlns:a16="http://schemas.microsoft.com/office/drawing/2014/main" val="2595701267"/>
                    </a:ext>
                  </a:extLst>
                </a:gridCol>
                <a:gridCol w="796235">
                  <a:extLst>
                    <a:ext uri="{9D8B030D-6E8A-4147-A177-3AD203B41FA5}">
                      <a16:colId xmlns:a16="http://schemas.microsoft.com/office/drawing/2014/main" val="4209820186"/>
                    </a:ext>
                  </a:extLst>
                </a:gridCol>
              </a:tblGrid>
              <a:tr h="334453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Primární testy ve školách a jejich výsledky </a:t>
                      </a:r>
                    </a:p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u zaměstnanců</a:t>
                      </a:r>
                    </a:p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45024"/>
                  </a:ext>
                </a:extLst>
              </a:tr>
              <a:tr h="326249">
                <a:tc vMerge="1"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testy*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PCR testy*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testy*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PCR testy*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testy*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PCR testy*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303989"/>
                  </a:ext>
                </a:extLst>
              </a:tr>
              <a:tr h="65249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Školy, které nahlásily testy do CFA:     </a:t>
                      </a:r>
                    </a:p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dle typu testu a 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4 085</a:t>
                      </a:r>
                      <a:b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(96,9 %)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1 073</a:t>
                      </a:r>
                      <a:b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(96,4 %)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5 158</a:t>
                      </a:r>
                      <a:b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(96,8 %)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886391"/>
                  </a:ext>
                </a:extLst>
              </a:tr>
              <a:tr h="3262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nahlášených testů zaměstnanců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126 747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177 149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179 055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495690"/>
                  </a:ext>
                </a:extLst>
              </a:tr>
              <a:tr h="3262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Testy ve škole: počet pozitivních výsledků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528614"/>
                  </a:ext>
                </a:extLst>
              </a:tr>
              <a:tr h="3262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Testy ve škole: pozitivní výsledky na 100 tis. testů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233596"/>
                  </a:ext>
                </a:extLst>
              </a:tr>
              <a:tr h="63096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Výsledné pozitivní záchyty dle PCR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05126"/>
                  </a:ext>
                </a:extLst>
              </a:tr>
              <a:tr h="3262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škol s potvrzenými pozitivními záchyty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(2,6 %)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(11,5 %)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(4,5 %)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11198"/>
                  </a:ext>
                </a:extLst>
              </a:tr>
              <a:tr h="3262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Počet PCR potvrzených záchytů nákazy CELKEM**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054340"/>
                  </a:ext>
                </a:extLst>
              </a:tr>
              <a:tr h="3262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Počet PCR potvrzených záchytů na 100 tis. testů**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357399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F0C21526-B6D6-4FB9-829F-DCA4CFE9954C}"/>
              </a:ext>
            </a:extLst>
          </p:cNvPr>
          <p:cNvSpPr/>
          <p:nvPr/>
        </p:nvSpPr>
        <p:spPr>
          <a:xfrm>
            <a:off x="112884" y="5719596"/>
            <a:ext cx="10094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školy mohou testovat kombinovaně PCR i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Ag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testy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** Definitivně potvrzené pozitivní záchyty nákazy: konfirmace PCR po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Ag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testech a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primární záchyty PCR ze škol testujících PCR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078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83D3C-33A4-427C-8968-4D5445585846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Datová a informační základna </a:t>
            </a:r>
            <a:br>
              <a:rPr lang="cs-CZ" b="1" dirty="0"/>
            </a:br>
            <a:r>
              <a:rPr lang="cs-CZ" b="1" dirty="0"/>
              <a:t>pro management pandemie COVID-19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43346" y="3693109"/>
            <a:ext cx="11905307" cy="2367967"/>
          </a:xfrm>
        </p:spPr>
        <p:txBody>
          <a:bodyPr>
            <a:normAutofit/>
          </a:bodyPr>
          <a:lstStyle/>
          <a:p>
            <a:r>
              <a:rPr lang="cs-CZ" sz="4000" b="1" dirty="0"/>
              <a:t>Primární výsledky </a:t>
            </a:r>
            <a:r>
              <a:rPr lang="cs-CZ" sz="4000" b="1" dirty="0" err="1"/>
              <a:t>Ag</a:t>
            </a:r>
            <a:r>
              <a:rPr lang="cs-CZ" sz="4000" b="1" dirty="0"/>
              <a:t> testů ze dne 10. 1. 2022 před konfirmací</a:t>
            </a:r>
          </a:p>
          <a:p>
            <a:r>
              <a:rPr lang="cs-CZ" sz="4000" i="1" dirty="0"/>
              <a:t>- Hlášení výsledků k 13. 1. 2022 21:00 -</a:t>
            </a:r>
          </a:p>
        </p:txBody>
      </p:sp>
    </p:spTree>
    <p:extLst>
      <p:ext uri="{BB962C8B-B14F-4D97-AF65-F5344CB8AC3E}">
        <p14:creationId xmlns:p14="http://schemas.microsoft.com/office/powerpoint/2010/main" val="3447129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>
            <p:custDataLst>
              <p:tags r:id="rId1"/>
            </p:custDataLst>
          </p:nvPr>
        </p:nvSpPr>
        <p:spPr>
          <a:xfrm>
            <a:off x="131936" y="117608"/>
            <a:ext cx="1195387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Analýza je průběžným souhrnem dat získaných ze screeningového testování ve školách 10. 1. 2022</a:t>
            </a:r>
          </a:p>
          <a:p>
            <a:pPr lvl="0" algn="ctr">
              <a:defRPr/>
            </a:pPr>
            <a:r>
              <a:rPr lang="cs-CZ" sz="3400" i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Souhrn k </a:t>
            </a:r>
            <a:r>
              <a:rPr lang="cs-CZ" sz="3400" i="1" dirty="0">
                <a:solidFill>
                  <a:prstClr val="black"/>
                </a:solidFill>
                <a:cs typeface="Arial" panose="020B0604020202020204" pitchFamily="34" charset="0"/>
              </a:rPr>
              <a:t>13. 1. 2022 21:00</a:t>
            </a:r>
            <a:endParaRPr kumimoji="0" lang="cs-CZ" sz="3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cs-CZ" sz="2800" dirty="0">
                <a:solidFill>
                  <a:prstClr val="black"/>
                </a:solidFill>
                <a:cs typeface="Arial" panose="020B0604020202020204" pitchFamily="34" charset="0"/>
              </a:rPr>
              <a:t>Přímé hlášení agregovaných dat provedlo k dané hodině </a:t>
            </a:r>
            <a:r>
              <a:rPr lang="cs-CZ" sz="2800" b="1" dirty="0">
                <a:solidFill>
                  <a:srgbClr val="0000FF"/>
                </a:solidFill>
                <a:cs typeface="Arial" panose="020B0604020202020204" pitchFamily="34" charset="0"/>
              </a:rPr>
              <a:t>96,9 % základních škol </a:t>
            </a:r>
          </a:p>
          <a:p>
            <a:pPr lvl="0" algn="ctr">
              <a:defRPr/>
            </a:pPr>
            <a:r>
              <a:rPr lang="cs-CZ" sz="2800" dirty="0">
                <a:solidFill>
                  <a:prstClr val="black"/>
                </a:solidFill>
                <a:cs typeface="Arial" panose="020B0604020202020204" pitchFamily="34" charset="0"/>
              </a:rPr>
              <a:t>(z těch, které jsou uvedeny v seznamu dodaném MŠMT). Nejvyšší podíl hlášení vykazují kraje Královéhradecký, Moravskoslezský, Vysočina, Karlovarský a Zlínský (přes 98 %), nejmenší podíl hlášení registrujeme v Praze, Libereckém a Pardubickém kraji (cca 95 %). </a:t>
            </a:r>
          </a:p>
          <a:p>
            <a:pPr lvl="0" algn="ctr">
              <a:defRPr/>
            </a:pPr>
            <a:endParaRPr lang="cs-CZ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cs-CZ" sz="2800" b="1" dirty="0">
                <a:solidFill>
                  <a:srgbClr val="0000FF"/>
                </a:solidFill>
                <a:cs typeface="Arial" panose="020B0604020202020204" pitchFamily="34" charset="0"/>
              </a:rPr>
              <a:t>U SŠ provedlo hlášení 96,4 % škol</a:t>
            </a:r>
            <a:r>
              <a:rPr lang="cs-CZ" sz="2800" dirty="0">
                <a:solidFill>
                  <a:prstClr val="black"/>
                </a:solidFill>
                <a:cs typeface="Arial" panose="020B0604020202020204" pitchFamily="34" charset="0"/>
              </a:rPr>
              <a:t>, nejvyšší podíl (100 %) vykazují kraje Karlovarský, Královéhradecký a Vysočina, nejmenší podíl hlášení v Středočeském a Plzeňském kraji (pod 94 %).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 txBox="1">
            <a:spLocks/>
          </p:cNvSpPr>
          <p:nvPr/>
        </p:nvSpPr>
        <p:spPr>
          <a:xfrm>
            <a:off x="430358" y="619620"/>
            <a:ext cx="11249025" cy="871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Šipka dolů 9"/>
          <p:cNvSpPr/>
          <p:nvPr/>
        </p:nvSpPr>
        <p:spPr>
          <a:xfrm>
            <a:off x="5333018" y="1729329"/>
            <a:ext cx="1551709" cy="39299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Šipka dolů 4"/>
          <p:cNvSpPr/>
          <p:nvPr/>
        </p:nvSpPr>
        <p:spPr>
          <a:xfrm>
            <a:off x="5320145" y="6151862"/>
            <a:ext cx="1551709" cy="39299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0966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4994" y="39452"/>
            <a:ext cx="11855555" cy="576000"/>
          </a:xfrm>
        </p:spPr>
        <p:txBody>
          <a:bodyPr/>
          <a:lstStyle/>
          <a:p>
            <a:r>
              <a:rPr lang="cs-CZ" sz="2400" dirty="0"/>
              <a:t>Školy, které podaly hlášení do CFA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9B75F1C-79F6-4CB5-81AE-E6F3CE2F5AF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8807481"/>
              </p:ext>
            </p:extLst>
          </p:nvPr>
        </p:nvGraphicFramePr>
        <p:xfrm>
          <a:off x="79269" y="2067227"/>
          <a:ext cx="6046620" cy="4599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4984AB8-6DDA-4CD0-8EF1-2676A4607D3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81665" y="1728671"/>
            <a:ext cx="3538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/>
              <a:t>Počet ZŠ, které odevzdaly hlášení </a:t>
            </a:r>
          </a:p>
        </p:txBody>
      </p:sp>
      <p:sp>
        <p:nvSpPr>
          <p:cNvPr id="2" name="Obdélník 1"/>
          <p:cNvSpPr/>
          <p:nvPr/>
        </p:nvSpPr>
        <p:spPr>
          <a:xfrm>
            <a:off x="1246177" y="1031953"/>
            <a:ext cx="1066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Přehled </a:t>
            </a:r>
            <a:r>
              <a:rPr lang="cs-CZ" b="1" u="sng" dirty="0">
                <a:solidFill>
                  <a:srgbClr val="0000FF"/>
                </a:solidFill>
              </a:rPr>
              <a:t>základních škol</a:t>
            </a:r>
            <a:r>
              <a:rPr lang="cs-CZ" b="1" dirty="0">
                <a:solidFill>
                  <a:srgbClr val="000000"/>
                </a:solidFill>
              </a:rPr>
              <a:t>, které provedly hlášení agregovaných dat s primárními záchyty nákazy  </a:t>
            </a:r>
            <a:endParaRPr lang="cs-CZ" b="1" dirty="0"/>
          </a:p>
        </p:txBody>
      </p:sp>
      <p:graphicFrame>
        <p:nvGraphicFramePr>
          <p:cNvPr id="15" name="Chart 6">
            <a:extLst>
              <a:ext uri="{FF2B5EF4-FFF2-40B4-BE49-F238E27FC236}">
                <a16:creationId xmlns:a16="http://schemas.microsoft.com/office/drawing/2014/main" id="{F28AADFC-615B-4429-B3CD-23F457757A54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03534579"/>
              </p:ext>
            </p:extLst>
          </p:nvPr>
        </p:nvGraphicFramePr>
        <p:xfrm>
          <a:off x="6092771" y="2067226"/>
          <a:ext cx="5298589" cy="4599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TextBox 7">
            <a:extLst>
              <a:ext uri="{FF2B5EF4-FFF2-40B4-BE49-F238E27FC236}">
                <a16:creationId xmlns:a16="http://schemas.microsoft.com/office/drawing/2014/main" id="{AA8E1852-16CB-470F-8DA2-FCD106F39E4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584383" y="1728671"/>
            <a:ext cx="3860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/>
              <a:t>Podíl ZŠ, které odevzdaly hlášení (%) 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0230CB8-9226-4F2A-9BBC-A086D58BC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389043"/>
              </p:ext>
            </p:extLst>
          </p:nvPr>
        </p:nvGraphicFramePr>
        <p:xfrm>
          <a:off x="11391360" y="2409171"/>
          <a:ext cx="609600" cy="410593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731822106"/>
                    </a:ext>
                  </a:extLst>
                </a:gridCol>
              </a:tblGrid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852029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783642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404198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998631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61186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638606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938872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530333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781855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241097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381080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420028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526538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066520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670392"/>
                  </a:ext>
                </a:extLst>
              </a:tr>
            </a:tbl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723C3C73-F057-4AC9-AF4E-EC2515391D15}"/>
              </a:ext>
            </a:extLst>
          </p:cNvPr>
          <p:cNvSpPr/>
          <p:nvPr/>
        </p:nvSpPr>
        <p:spPr>
          <a:xfrm>
            <a:off x="11273646" y="2132171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Počet škol</a:t>
            </a:r>
            <a:endParaRPr lang="cs-CZ" b="1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FD230E90-F309-4C3B-8973-7915EE5C96BF}"/>
              </a:ext>
            </a:extLst>
          </p:cNvPr>
          <p:cNvSpPr/>
          <p:nvPr/>
        </p:nvSpPr>
        <p:spPr>
          <a:xfrm>
            <a:off x="4308698" y="5534603"/>
            <a:ext cx="1266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Celkem: 4085 škol</a:t>
            </a:r>
          </a:p>
        </p:txBody>
      </p:sp>
      <p:sp>
        <p:nvSpPr>
          <p:cNvPr id="17" name="Šipka dolů 2">
            <a:extLst>
              <a:ext uri="{FF2B5EF4-FFF2-40B4-BE49-F238E27FC236}">
                <a16:creationId xmlns:a16="http://schemas.microsoft.com/office/drawing/2014/main" id="{4ABDF474-9A47-471E-A607-BBC5A6CDC7BC}"/>
              </a:ext>
            </a:extLst>
          </p:cNvPr>
          <p:cNvSpPr/>
          <p:nvPr/>
        </p:nvSpPr>
        <p:spPr>
          <a:xfrm>
            <a:off x="3469704" y="1466135"/>
            <a:ext cx="650271" cy="20959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lů 2">
            <a:extLst>
              <a:ext uri="{FF2B5EF4-FFF2-40B4-BE49-F238E27FC236}">
                <a16:creationId xmlns:a16="http://schemas.microsoft.com/office/drawing/2014/main" id="{D4602A0F-DC63-4FA8-809A-9BC4DB3566D5}"/>
              </a:ext>
            </a:extLst>
          </p:cNvPr>
          <p:cNvSpPr/>
          <p:nvPr/>
        </p:nvSpPr>
        <p:spPr>
          <a:xfrm>
            <a:off x="8945541" y="1462255"/>
            <a:ext cx="650271" cy="20959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CCC0D386-E5D9-4DA8-BAD2-AC9DAA2F31F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5725" y="759505"/>
            <a:ext cx="5165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Testování 10. 1. 2022, datum exportu z CFA: </a:t>
            </a:r>
            <a:r>
              <a:rPr lang="cs-CZ" sz="1400" i="1" dirty="0">
                <a:solidFill>
                  <a:srgbClr val="000000"/>
                </a:solidFill>
              </a:rPr>
              <a:t>13. 1. 2022 21:00</a:t>
            </a:r>
            <a:endParaRPr kumimoji="0" lang="cs-CZ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2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4994" y="39452"/>
            <a:ext cx="11855555" cy="576000"/>
          </a:xfrm>
        </p:spPr>
        <p:txBody>
          <a:bodyPr/>
          <a:lstStyle/>
          <a:p>
            <a:r>
              <a:rPr lang="cs-CZ" sz="2400" dirty="0"/>
              <a:t>Školy, které podaly hlášení do CFA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9B75F1C-79F6-4CB5-81AE-E6F3CE2F5AF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1985341"/>
              </p:ext>
            </p:extLst>
          </p:nvPr>
        </p:nvGraphicFramePr>
        <p:xfrm>
          <a:off x="79269" y="2067227"/>
          <a:ext cx="6046620" cy="4599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4984AB8-6DDA-4CD0-8EF1-2676A4607D3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57142" y="1728672"/>
            <a:ext cx="3549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/>
              <a:t>Počet SŠ, které odevzdaly hlášení </a:t>
            </a:r>
          </a:p>
        </p:txBody>
      </p:sp>
      <p:sp>
        <p:nvSpPr>
          <p:cNvPr id="2" name="Obdélník 1"/>
          <p:cNvSpPr/>
          <p:nvPr/>
        </p:nvSpPr>
        <p:spPr>
          <a:xfrm>
            <a:off x="1109909" y="1031009"/>
            <a:ext cx="10777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Přehled </a:t>
            </a:r>
            <a:r>
              <a:rPr lang="cs-CZ" b="1" u="sng" dirty="0">
                <a:solidFill>
                  <a:srgbClr val="0000FF"/>
                </a:solidFill>
              </a:rPr>
              <a:t>středních škol</a:t>
            </a:r>
            <a:r>
              <a:rPr lang="cs-CZ" b="1" dirty="0">
                <a:solidFill>
                  <a:srgbClr val="000000"/>
                </a:solidFill>
              </a:rPr>
              <a:t>, které provedly hlášení agregovaných dat s primárními záchyty nákazy  </a:t>
            </a:r>
            <a:endParaRPr lang="cs-CZ" b="1" dirty="0"/>
          </a:p>
        </p:txBody>
      </p:sp>
      <p:graphicFrame>
        <p:nvGraphicFramePr>
          <p:cNvPr id="15" name="Chart 6">
            <a:extLst>
              <a:ext uri="{FF2B5EF4-FFF2-40B4-BE49-F238E27FC236}">
                <a16:creationId xmlns:a16="http://schemas.microsoft.com/office/drawing/2014/main" id="{F28AADFC-615B-4429-B3CD-23F457757A54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71360514"/>
              </p:ext>
            </p:extLst>
          </p:nvPr>
        </p:nvGraphicFramePr>
        <p:xfrm>
          <a:off x="6092771" y="2067226"/>
          <a:ext cx="5298589" cy="4599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TextBox 7">
            <a:extLst>
              <a:ext uri="{FF2B5EF4-FFF2-40B4-BE49-F238E27FC236}">
                <a16:creationId xmlns:a16="http://schemas.microsoft.com/office/drawing/2014/main" id="{AA8E1852-16CB-470F-8DA2-FCD106F39E4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493566" y="1722653"/>
            <a:ext cx="3871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/>
              <a:t>Podíl SŠ, které odevzdaly hlášení (%) 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0230CB8-9226-4F2A-9BBC-A086D58BC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12513"/>
              </p:ext>
            </p:extLst>
          </p:nvPr>
        </p:nvGraphicFramePr>
        <p:xfrm>
          <a:off x="11391360" y="2409171"/>
          <a:ext cx="609600" cy="410593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731822106"/>
                    </a:ext>
                  </a:extLst>
                </a:gridCol>
              </a:tblGrid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852029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783642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404198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998631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61186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638606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938872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530333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781855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241097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381080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420028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526538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066520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670392"/>
                  </a:ext>
                </a:extLst>
              </a:tr>
            </a:tbl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723C3C73-F057-4AC9-AF4E-EC2515391D15}"/>
              </a:ext>
            </a:extLst>
          </p:cNvPr>
          <p:cNvSpPr/>
          <p:nvPr/>
        </p:nvSpPr>
        <p:spPr>
          <a:xfrm>
            <a:off x="11273646" y="2132171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Počet škol</a:t>
            </a:r>
            <a:endParaRPr lang="cs-CZ" b="1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C41D747-4A70-4A63-AC18-B5FB5D53FA65}"/>
              </a:ext>
            </a:extLst>
          </p:cNvPr>
          <p:cNvSpPr/>
          <p:nvPr/>
        </p:nvSpPr>
        <p:spPr>
          <a:xfrm>
            <a:off x="4119974" y="5534603"/>
            <a:ext cx="1136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Celkem: 1073 škol</a:t>
            </a:r>
          </a:p>
        </p:txBody>
      </p:sp>
      <p:sp>
        <p:nvSpPr>
          <p:cNvPr id="13" name="Šipka dolů 2">
            <a:extLst>
              <a:ext uri="{FF2B5EF4-FFF2-40B4-BE49-F238E27FC236}">
                <a16:creationId xmlns:a16="http://schemas.microsoft.com/office/drawing/2014/main" id="{19446D2F-CD4B-4A3F-B8A5-DE3CCA9F1A44}"/>
              </a:ext>
            </a:extLst>
          </p:cNvPr>
          <p:cNvSpPr/>
          <p:nvPr/>
        </p:nvSpPr>
        <p:spPr>
          <a:xfrm>
            <a:off x="3469704" y="1466135"/>
            <a:ext cx="650271" cy="20959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2">
            <a:extLst>
              <a:ext uri="{FF2B5EF4-FFF2-40B4-BE49-F238E27FC236}">
                <a16:creationId xmlns:a16="http://schemas.microsoft.com/office/drawing/2014/main" id="{33C79D99-CB8C-495D-A54F-1BB26A2556A3}"/>
              </a:ext>
            </a:extLst>
          </p:cNvPr>
          <p:cNvSpPr/>
          <p:nvPr/>
        </p:nvSpPr>
        <p:spPr>
          <a:xfrm>
            <a:off x="8945541" y="1462255"/>
            <a:ext cx="650271" cy="20959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2213108E-6515-475B-85A4-A891C96B24E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5725" y="759505"/>
            <a:ext cx="5165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Testování 10. 1. 2022, datum exportu z CFA: </a:t>
            </a:r>
            <a:r>
              <a:rPr lang="cs-CZ" sz="1400" i="1" dirty="0">
                <a:solidFill>
                  <a:srgbClr val="000000"/>
                </a:solidFill>
              </a:rPr>
              <a:t>13. 1. 2022 21:00</a:t>
            </a:r>
            <a:endParaRPr kumimoji="0" lang="cs-CZ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2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83D3C-33A4-427C-8968-4D5445585846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Datová a informační základna </a:t>
            </a:r>
            <a:br>
              <a:rPr lang="cs-CZ" b="1" dirty="0"/>
            </a:br>
            <a:r>
              <a:rPr lang="cs-CZ" b="1" dirty="0"/>
              <a:t>pro management pandemie COVID-19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43346" y="3693109"/>
            <a:ext cx="11905307" cy="2367967"/>
          </a:xfrm>
        </p:spPr>
        <p:txBody>
          <a:bodyPr>
            <a:normAutofit/>
          </a:bodyPr>
          <a:lstStyle/>
          <a:p>
            <a:r>
              <a:rPr lang="cs-CZ" sz="4000" b="1" dirty="0"/>
              <a:t>Pozitivní záchyty u žáků a studentů z 10. 1. 2022 </a:t>
            </a:r>
          </a:p>
          <a:p>
            <a:r>
              <a:rPr lang="cs-CZ" sz="4000" b="1" dirty="0"/>
              <a:t>potvrzené na bázi PCR testů </a:t>
            </a:r>
          </a:p>
          <a:p>
            <a:r>
              <a:rPr lang="cs-CZ" sz="4000" i="1" dirty="0"/>
              <a:t>- Zavřené hlášení výsledků: 13. 1. 2022 21:00 - </a:t>
            </a:r>
          </a:p>
        </p:txBody>
      </p:sp>
    </p:spTree>
    <p:extLst>
      <p:ext uri="{BB962C8B-B14F-4D97-AF65-F5344CB8AC3E}">
        <p14:creationId xmlns:p14="http://schemas.microsoft.com/office/powerpoint/2010/main" val="385864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>
            <p:custDataLst>
              <p:tags r:id="rId1"/>
            </p:custDataLst>
          </p:nvPr>
        </p:nvSpPr>
        <p:spPr>
          <a:xfrm>
            <a:off x="54319" y="55828"/>
            <a:ext cx="12085811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Analýza je průběžným souhrnem dat získaných za první kolo screeningového testování ve školách z 10. 1. 2022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Souhrn k 13. 1. 2022 21:00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Primární pozitivní záchyty zjištěné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Ag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testy byly zpracovány na KHS a konfirmovány pomocí PCR. KHS obdržely individualizovaná hlášení o výsledcích testů přímo ze škol, celkem bylo takto dosud individuálně nahlášeno a prověřeno 4 781 žáků/studentů a 628 zaměstnanců z celkem 5 104 žáků/studentů a 513 zaměstnanců školami reportovaných záchytů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Ag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tesy. Dalších 251 žáků/studentů a 20 zaměstnanců bylo zachyceno přímo PCR testy.  Konfirmací pozitivních výsledků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Ag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testů bylo dosud potvrzeno celkem 2 816 pozitivních žáků/studentů a 294 zaměstnanců, což představuje 58,9 % resp. 46,8 % původních pozitivních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Ag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testů.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 tak </a:t>
            </a:r>
            <a:r>
              <a:rPr kumimoji="0" lang="cs-CZ" sz="2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 konfirmaci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 13. 1. registrujeme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3 067 potvrzených pozitivních záchytů u žáků/studentů a 314 u zaměstnanců. 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 txBox="1">
            <a:spLocks/>
          </p:cNvSpPr>
          <p:nvPr/>
        </p:nvSpPr>
        <p:spPr>
          <a:xfrm>
            <a:off x="430358" y="619620"/>
            <a:ext cx="11249025" cy="871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Šipka dolů 9"/>
          <p:cNvSpPr/>
          <p:nvPr/>
        </p:nvSpPr>
        <p:spPr>
          <a:xfrm>
            <a:off x="5333018" y="1672179"/>
            <a:ext cx="1551709" cy="39299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Šipka dolů 4"/>
          <p:cNvSpPr/>
          <p:nvPr/>
        </p:nvSpPr>
        <p:spPr>
          <a:xfrm>
            <a:off x="5320144" y="4802472"/>
            <a:ext cx="1551709" cy="39299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Šipka dolů 4">
            <a:extLst>
              <a:ext uri="{FF2B5EF4-FFF2-40B4-BE49-F238E27FC236}">
                <a16:creationId xmlns:a16="http://schemas.microsoft.com/office/drawing/2014/main" id="{19FA51BE-75B1-4B65-83E1-87EC4F0A69DB}"/>
              </a:ext>
            </a:extLst>
          </p:cNvPr>
          <p:cNvSpPr/>
          <p:nvPr/>
        </p:nvSpPr>
        <p:spPr>
          <a:xfrm>
            <a:off x="5320145" y="6309157"/>
            <a:ext cx="1551709" cy="39299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7887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48873|-10780376|-3468525|-5151986|-9539986|Markido&quot;,&quot;Id&quot;:&quot;6092a72d3433424d4497ed13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  <p:tag name="SLIDEFAB_CUSTOMSORTGLOBALLY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SHAPECONDITIONMETACTIONDELETE" val="False"/>
  <p:tag name="SLIDEFAB_EXPORT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SHAPECONDITIONMETACTIONDELETE" val="False"/>
  <p:tag name="SLIDEFAB_EXPORTMODE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heme/theme1.xml><?xml version="1.0" encoding="utf-8"?>
<a:theme xmlns:a="http://schemas.openxmlformats.org/drawingml/2006/main" name="1_Motiv systému Office">
  <a:themeElements>
    <a:clrScheme name="Vlastní 2">
      <a:dk1>
        <a:srgbClr val="5F5F5F"/>
      </a:dk1>
      <a:lt1>
        <a:sysClr val="window" lastClr="FFFFFF"/>
      </a:lt1>
      <a:dk2>
        <a:srgbClr val="84848E"/>
      </a:dk2>
      <a:lt2>
        <a:srgbClr val="F2F2F2"/>
      </a:lt2>
      <a:accent1>
        <a:srgbClr val="E7B13D"/>
      </a:accent1>
      <a:accent2>
        <a:srgbClr val="3D67BC"/>
      </a:accent2>
      <a:accent3>
        <a:srgbClr val="274073"/>
      </a:accent3>
      <a:accent4>
        <a:srgbClr val="84848E"/>
      </a:accent4>
      <a:accent5>
        <a:srgbClr val="D8D8D8"/>
      </a:accent5>
      <a:accent6>
        <a:srgbClr val="DDDCE0"/>
      </a:accent6>
      <a:hlink>
        <a:srgbClr val="1919FF"/>
      </a:hlink>
      <a:folHlink>
        <a:srgbClr val="00005F"/>
      </a:folHlink>
    </a:clrScheme>
    <a:fontScheme name="Paliativní péč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6724</TotalTime>
  <Words>1846</Words>
  <Application>Microsoft Office PowerPoint</Application>
  <PresentationFormat>Širokoúhlá obrazovka</PresentationFormat>
  <Paragraphs>338</Paragraphs>
  <Slides>17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Arial (Základní text)</vt:lpstr>
      <vt:lpstr>Calibri</vt:lpstr>
      <vt:lpstr>Calibri Light</vt:lpstr>
      <vt:lpstr>1_Motiv systému Office</vt:lpstr>
      <vt:lpstr>5_Motiv Office</vt:lpstr>
      <vt:lpstr>1_Motiv Office</vt:lpstr>
      <vt:lpstr>6_Motiv Office</vt:lpstr>
      <vt:lpstr>Datová a informační základna  pro management pandemie COVID-19</vt:lpstr>
      <vt:lpstr>Screeningové testy ve školách: průběžné výsledky žáků a studentů</vt:lpstr>
      <vt:lpstr>Screeningové testy ve školách: průběžné výsledky zaměstnanců</vt:lpstr>
      <vt:lpstr>Datová a informační základna  pro management pandemie COVID-19</vt:lpstr>
      <vt:lpstr>Prezentace aplikace PowerPoint</vt:lpstr>
      <vt:lpstr>Školy, které podaly hlášení do CFA</vt:lpstr>
      <vt:lpstr>Školy, které podaly hlášení do CFA</vt:lpstr>
      <vt:lpstr>Datová a informační základna  pro management pandemie COVID-19</vt:lpstr>
      <vt:lpstr>Prezentace aplikace PowerPoint</vt:lpstr>
      <vt:lpstr>Konfirmace testů ze škol u žáků a studentů</vt:lpstr>
      <vt:lpstr>Konfirmace testů ze škol u zaměstnanců</vt:lpstr>
      <vt:lpstr>Screeningové testy ve školách – potvrzené výsledky (dle CFA / ISIN)</vt:lpstr>
      <vt:lpstr>Datová a informační základna  pro management pandemie COVID-19</vt:lpstr>
      <vt:lpstr>Celkové 7 denní záchyty nákazy u dětí různých věkových tříd: data k 10. 1. 2022</vt:lpstr>
      <vt:lpstr>Celkové 7 denní záchyty nákazy u dětí různých věkových tříd: data k 10. 1. 2022</vt:lpstr>
      <vt:lpstr>Denní záchyty nákazy u dětí různých věkových tříd: data k 10. 1. 2022</vt:lpstr>
      <vt:lpstr>Počty COVID-19 pozitivních v ČR na 100 000 v populaci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Komenda</dc:creator>
  <cp:lastModifiedBy>Dušek Ladislav prof. RNDr. Ph.D.</cp:lastModifiedBy>
  <cp:revision>3580</cp:revision>
  <dcterms:created xsi:type="dcterms:W3CDTF">2020-03-16T10:06:11Z</dcterms:created>
  <dcterms:modified xsi:type="dcterms:W3CDTF">2022-01-14T09:39:14Z</dcterms:modified>
</cp:coreProperties>
</file>